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9" r:id="rId11"/>
    <p:sldId id="312" r:id="rId12"/>
    <p:sldId id="310" r:id="rId13"/>
    <p:sldId id="313" r:id="rId14"/>
    <p:sldId id="265" r:id="rId15"/>
    <p:sldId id="306" r:id="rId16"/>
    <p:sldId id="305" r:id="rId17"/>
    <p:sldId id="302" r:id="rId18"/>
    <p:sldId id="276" r:id="rId19"/>
    <p:sldId id="272" r:id="rId20"/>
    <p:sldId id="273" r:id="rId21"/>
    <p:sldId id="309" r:id="rId22"/>
    <p:sldId id="280" r:id="rId23"/>
    <p:sldId id="283" r:id="rId24"/>
    <p:sldId id="298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6744-E4E6-490E-A6FB-635095D39B9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3A88FB4E-A710-4EB0-A074-E13CCCEFDF01}">
      <dgm:prSet phldrT="[Text]"/>
      <dgm:spPr/>
      <dgm:t>
        <a:bodyPr/>
        <a:lstStyle/>
        <a:p>
          <a:r>
            <a:rPr lang="de-DE" dirty="0">
              <a:solidFill>
                <a:srgbClr val="00B0F0"/>
              </a:solidFill>
            </a:rPr>
            <a:t>A2</a:t>
          </a:r>
          <a:endParaRPr lang="fr-FR" dirty="0">
            <a:solidFill>
              <a:srgbClr val="00B0F0"/>
            </a:solidFill>
          </a:endParaRPr>
        </a:p>
      </dgm:t>
    </dgm:pt>
    <dgm:pt modelId="{D47BD32A-684E-43A0-871A-A3F3E978BEED}" type="parTrans" cxnId="{2811F75A-BFED-4E09-8BC9-10D14316BC4E}">
      <dgm:prSet/>
      <dgm:spPr/>
      <dgm:t>
        <a:bodyPr/>
        <a:lstStyle/>
        <a:p>
          <a:endParaRPr lang="fr-FR"/>
        </a:p>
      </dgm:t>
    </dgm:pt>
    <dgm:pt modelId="{6B5B5539-8774-4F1F-B44E-B9E505EEE43C}" type="sibTrans" cxnId="{2811F75A-BFED-4E09-8BC9-10D14316BC4E}">
      <dgm:prSet/>
      <dgm:spPr/>
      <dgm:t>
        <a:bodyPr/>
        <a:lstStyle/>
        <a:p>
          <a:endParaRPr lang="fr-FR"/>
        </a:p>
      </dgm:t>
    </dgm:pt>
    <dgm:pt modelId="{BF9198A1-9D57-4060-A9EE-07309E3EE4F1}">
      <dgm:prSet phldrT="[Text]"/>
      <dgm:spPr/>
      <dgm:t>
        <a:bodyPr/>
        <a:lstStyle/>
        <a:p>
          <a:r>
            <a:rPr lang="de-DE" dirty="0">
              <a:solidFill>
                <a:srgbClr val="00B0F0"/>
              </a:solidFill>
            </a:rPr>
            <a:t>B1</a:t>
          </a:r>
        </a:p>
      </dgm:t>
    </dgm:pt>
    <dgm:pt modelId="{16708080-925D-4ADE-8BC3-9E97FFC478FB}" type="parTrans" cxnId="{C6287C30-15B1-4DF6-AA70-7EEE8DA9F3E7}">
      <dgm:prSet/>
      <dgm:spPr/>
      <dgm:t>
        <a:bodyPr/>
        <a:lstStyle/>
        <a:p>
          <a:endParaRPr lang="fr-FR"/>
        </a:p>
      </dgm:t>
    </dgm:pt>
    <dgm:pt modelId="{02688449-37F4-48AC-98AA-8DD5B9F13D28}" type="sibTrans" cxnId="{C6287C30-15B1-4DF6-AA70-7EEE8DA9F3E7}">
      <dgm:prSet/>
      <dgm:spPr/>
      <dgm:t>
        <a:bodyPr/>
        <a:lstStyle/>
        <a:p>
          <a:endParaRPr lang="fr-FR"/>
        </a:p>
      </dgm:t>
    </dgm:pt>
    <dgm:pt modelId="{3FCA64DF-68C4-4F8D-B430-7415A58457D9}" type="pres">
      <dgm:prSet presAssocID="{621A6744-E4E6-490E-A6FB-635095D39B98}" presName="Name0" presStyleCnt="0">
        <dgm:presLayoutVars>
          <dgm:chMax/>
          <dgm:chPref/>
          <dgm:dir/>
          <dgm:animLvl val="lvl"/>
        </dgm:presLayoutVars>
      </dgm:prSet>
      <dgm:spPr/>
    </dgm:pt>
    <dgm:pt modelId="{4FD24538-D570-4E0E-BB67-DF4AEAB1BDE2}" type="pres">
      <dgm:prSet presAssocID="{3A88FB4E-A710-4EB0-A074-E13CCCEFDF01}" presName="composite" presStyleCnt="0"/>
      <dgm:spPr/>
    </dgm:pt>
    <dgm:pt modelId="{83A4AB5E-F877-4217-BD5A-C6A0E18843A7}" type="pres">
      <dgm:prSet presAssocID="{3A88FB4E-A710-4EB0-A074-E13CCCEFDF0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B79EC1-3FAE-454D-8829-9BB26B9FAC2A}" type="pres">
      <dgm:prSet presAssocID="{3A88FB4E-A710-4EB0-A074-E13CCCEFDF0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041D594-B589-4EBD-9B61-C94963BAC6C5}" type="pres">
      <dgm:prSet presAssocID="{3A88FB4E-A710-4EB0-A074-E13CCCEFDF01}" presName="BalanceSpacing" presStyleCnt="0"/>
      <dgm:spPr/>
    </dgm:pt>
    <dgm:pt modelId="{D218200F-949A-42A8-AD19-2BF63C782CF1}" type="pres">
      <dgm:prSet presAssocID="{3A88FB4E-A710-4EB0-A074-E13CCCEFDF01}" presName="BalanceSpacing1" presStyleCnt="0"/>
      <dgm:spPr/>
    </dgm:pt>
    <dgm:pt modelId="{02E1C820-DA6C-41CE-BBD9-947D054BBE48}" type="pres">
      <dgm:prSet presAssocID="{6B5B5539-8774-4F1F-B44E-B9E505EEE43C}" presName="Accent1Text" presStyleLbl="node1" presStyleIdx="1" presStyleCnt="4"/>
      <dgm:spPr/>
    </dgm:pt>
    <dgm:pt modelId="{4358D4C2-AF79-44BD-95E7-F7C5CA1768D1}" type="pres">
      <dgm:prSet presAssocID="{6B5B5539-8774-4F1F-B44E-B9E505EEE43C}" presName="spaceBetweenRectangles" presStyleCnt="0"/>
      <dgm:spPr/>
    </dgm:pt>
    <dgm:pt modelId="{B329C617-E0B4-4CE6-BFC9-04ABDE10886F}" type="pres">
      <dgm:prSet presAssocID="{BF9198A1-9D57-4060-A9EE-07309E3EE4F1}" presName="composite" presStyleCnt="0"/>
      <dgm:spPr/>
    </dgm:pt>
    <dgm:pt modelId="{BEB0B30E-B70C-4F85-97FE-EE61293158F5}" type="pres">
      <dgm:prSet presAssocID="{BF9198A1-9D57-4060-A9EE-07309E3EE4F1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7DB97A0-4337-4E88-968D-3D5E32D148F8}" type="pres">
      <dgm:prSet presAssocID="{BF9198A1-9D57-4060-A9EE-07309E3EE4F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C46F990-160A-4275-9922-50650F820D50}" type="pres">
      <dgm:prSet presAssocID="{BF9198A1-9D57-4060-A9EE-07309E3EE4F1}" presName="BalanceSpacing" presStyleCnt="0"/>
      <dgm:spPr/>
    </dgm:pt>
    <dgm:pt modelId="{D50FFFDC-F375-4E40-9E24-0FDFD2BA8A05}" type="pres">
      <dgm:prSet presAssocID="{BF9198A1-9D57-4060-A9EE-07309E3EE4F1}" presName="BalanceSpacing1" presStyleCnt="0"/>
      <dgm:spPr/>
    </dgm:pt>
    <dgm:pt modelId="{C543B40F-C133-4DA5-A6CC-41D54E4CDBFD}" type="pres">
      <dgm:prSet presAssocID="{02688449-37F4-48AC-98AA-8DD5B9F13D28}" presName="Accent1Text" presStyleLbl="node1" presStyleIdx="3" presStyleCnt="4"/>
      <dgm:spPr/>
    </dgm:pt>
  </dgm:ptLst>
  <dgm:cxnLst>
    <dgm:cxn modelId="{C6287C30-15B1-4DF6-AA70-7EEE8DA9F3E7}" srcId="{621A6744-E4E6-490E-A6FB-635095D39B98}" destId="{BF9198A1-9D57-4060-A9EE-07309E3EE4F1}" srcOrd="1" destOrd="0" parTransId="{16708080-925D-4ADE-8BC3-9E97FFC478FB}" sibTransId="{02688449-37F4-48AC-98AA-8DD5B9F13D28}"/>
    <dgm:cxn modelId="{2811F75A-BFED-4E09-8BC9-10D14316BC4E}" srcId="{621A6744-E4E6-490E-A6FB-635095D39B98}" destId="{3A88FB4E-A710-4EB0-A074-E13CCCEFDF01}" srcOrd="0" destOrd="0" parTransId="{D47BD32A-684E-43A0-871A-A3F3E978BEED}" sibTransId="{6B5B5539-8774-4F1F-B44E-B9E505EEE43C}"/>
    <dgm:cxn modelId="{D98AD370-B79C-4281-8141-B0893BB9F428}" type="presOf" srcId="{6B5B5539-8774-4F1F-B44E-B9E505EEE43C}" destId="{02E1C820-DA6C-41CE-BBD9-947D054BBE48}" srcOrd="0" destOrd="0" presId="urn:microsoft.com/office/officeart/2008/layout/AlternatingHexagons"/>
    <dgm:cxn modelId="{B8409689-CAD3-4768-B1B1-93A4A28ED395}" type="presOf" srcId="{02688449-37F4-48AC-98AA-8DD5B9F13D28}" destId="{C543B40F-C133-4DA5-A6CC-41D54E4CDBFD}" srcOrd="0" destOrd="0" presId="urn:microsoft.com/office/officeart/2008/layout/AlternatingHexagons"/>
    <dgm:cxn modelId="{F9277DE8-8DA7-4AEF-8CE2-2BA76585C5BE}" type="presOf" srcId="{BF9198A1-9D57-4060-A9EE-07309E3EE4F1}" destId="{BEB0B30E-B70C-4F85-97FE-EE61293158F5}" srcOrd="0" destOrd="0" presId="urn:microsoft.com/office/officeart/2008/layout/AlternatingHexagons"/>
    <dgm:cxn modelId="{03C017EB-6A16-4731-8151-D82194AF1939}" type="presOf" srcId="{621A6744-E4E6-490E-A6FB-635095D39B98}" destId="{3FCA64DF-68C4-4F8D-B430-7415A58457D9}" srcOrd="0" destOrd="0" presId="urn:microsoft.com/office/officeart/2008/layout/AlternatingHexagons"/>
    <dgm:cxn modelId="{D90343F4-F77F-4E03-A7F6-41D37C0C5473}" type="presOf" srcId="{3A88FB4E-A710-4EB0-A074-E13CCCEFDF01}" destId="{83A4AB5E-F877-4217-BD5A-C6A0E18843A7}" srcOrd="0" destOrd="0" presId="urn:microsoft.com/office/officeart/2008/layout/AlternatingHexagons"/>
    <dgm:cxn modelId="{519751C5-5195-4370-9CE9-9E20B131D462}" type="presParOf" srcId="{3FCA64DF-68C4-4F8D-B430-7415A58457D9}" destId="{4FD24538-D570-4E0E-BB67-DF4AEAB1BDE2}" srcOrd="0" destOrd="0" presId="urn:microsoft.com/office/officeart/2008/layout/AlternatingHexagons"/>
    <dgm:cxn modelId="{DE624F23-0FA4-4119-B645-7900B51242F8}" type="presParOf" srcId="{4FD24538-D570-4E0E-BB67-DF4AEAB1BDE2}" destId="{83A4AB5E-F877-4217-BD5A-C6A0E18843A7}" srcOrd="0" destOrd="0" presId="urn:microsoft.com/office/officeart/2008/layout/AlternatingHexagons"/>
    <dgm:cxn modelId="{47B52922-D621-4545-BEDB-8EA12E8778A3}" type="presParOf" srcId="{4FD24538-D570-4E0E-BB67-DF4AEAB1BDE2}" destId="{6CB79EC1-3FAE-454D-8829-9BB26B9FAC2A}" srcOrd="1" destOrd="0" presId="urn:microsoft.com/office/officeart/2008/layout/AlternatingHexagons"/>
    <dgm:cxn modelId="{E483FBCB-B899-4963-A4A3-DCC88A61BDFF}" type="presParOf" srcId="{4FD24538-D570-4E0E-BB67-DF4AEAB1BDE2}" destId="{2041D594-B589-4EBD-9B61-C94963BAC6C5}" srcOrd="2" destOrd="0" presId="urn:microsoft.com/office/officeart/2008/layout/AlternatingHexagons"/>
    <dgm:cxn modelId="{C276DCDA-3CF9-4D3E-9920-4EB5B1C43425}" type="presParOf" srcId="{4FD24538-D570-4E0E-BB67-DF4AEAB1BDE2}" destId="{D218200F-949A-42A8-AD19-2BF63C782CF1}" srcOrd="3" destOrd="0" presId="urn:microsoft.com/office/officeart/2008/layout/AlternatingHexagons"/>
    <dgm:cxn modelId="{BB054FEA-4FAF-41ED-A96E-CC70DC1A065F}" type="presParOf" srcId="{4FD24538-D570-4E0E-BB67-DF4AEAB1BDE2}" destId="{02E1C820-DA6C-41CE-BBD9-947D054BBE48}" srcOrd="4" destOrd="0" presId="urn:microsoft.com/office/officeart/2008/layout/AlternatingHexagons"/>
    <dgm:cxn modelId="{11821DE9-EC73-4C3F-B5DE-9F00886E54B1}" type="presParOf" srcId="{3FCA64DF-68C4-4F8D-B430-7415A58457D9}" destId="{4358D4C2-AF79-44BD-95E7-F7C5CA1768D1}" srcOrd="1" destOrd="0" presId="urn:microsoft.com/office/officeart/2008/layout/AlternatingHexagons"/>
    <dgm:cxn modelId="{7450146A-6F60-4D75-B323-A572CC7773A9}" type="presParOf" srcId="{3FCA64DF-68C4-4F8D-B430-7415A58457D9}" destId="{B329C617-E0B4-4CE6-BFC9-04ABDE10886F}" srcOrd="2" destOrd="0" presId="urn:microsoft.com/office/officeart/2008/layout/AlternatingHexagons"/>
    <dgm:cxn modelId="{5BB15EAD-949E-428C-8B6B-DE3F8C427FCC}" type="presParOf" srcId="{B329C617-E0B4-4CE6-BFC9-04ABDE10886F}" destId="{BEB0B30E-B70C-4F85-97FE-EE61293158F5}" srcOrd="0" destOrd="0" presId="urn:microsoft.com/office/officeart/2008/layout/AlternatingHexagons"/>
    <dgm:cxn modelId="{2FDB6733-A34D-4589-9196-99EFEDFB213A}" type="presParOf" srcId="{B329C617-E0B4-4CE6-BFC9-04ABDE10886F}" destId="{87DB97A0-4337-4E88-968D-3D5E32D148F8}" srcOrd="1" destOrd="0" presId="urn:microsoft.com/office/officeart/2008/layout/AlternatingHexagons"/>
    <dgm:cxn modelId="{D9EF8733-A316-4579-972F-C370D4417887}" type="presParOf" srcId="{B329C617-E0B4-4CE6-BFC9-04ABDE10886F}" destId="{0C46F990-160A-4275-9922-50650F820D50}" srcOrd="2" destOrd="0" presId="urn:microsoft.com/office/officeart/2008/layout/AlternatingHexagons"/>
    <dgm:cxn modelId="{3F05AA31-7C87-49F1-B0A5-4FC203D855F5}" type="presParOf" srcId="{B329C617-E0B4-4CE6-BFC9-04ABDE10886F}" destId="{D50FFFDC-F375-4E40-9E24-0FDFD2BA8A05}" srcOrd="3" destOrd="0" presId="urn:microsoft.com/office/officeart/2008/layout/AlternatingHexagons"/>
    <dgm:cxn modelId="{ACE6C07A-12C0-4E39-9F1C-5C7CE8728EA9}" type="presParOf" srcId="{B329C617-E0B4-4CE6-BFC9-04ABDE10886F}" destId="{C543B40F-C133-4DA5-A6CC-41D54E4CDBF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AB5E-F877-4217-BD5A-C6A0E18843A7}">
      <dsp:nvSpPr>
        <dsp:cNvPr id="0" name=""/>
        <dsp:cNvSpPr/>
      </dsp:nvSpPr>
      <dsp:spPr>
        <a:xfrm rot="5400000">
          <a:off x="1339279" y="490036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00B0F0"/>
              </a:solidFill>
            </a:rPr>
            <a:t>A2</a:t>
          </a:r>
          <a:endParaRPr lang="fr-FR" sz="2400" kern="1200" dirty="0">
            <a:solidFill>
              <a:srgbClr val="00B0F0"/>
            </a:solidFill>
          </a:endParaRPr>
        </a:p>
      </dsp:txBody>
      <dsp:txXfrm rot="-5400000">
        <a:off x="1515705" y="569933"/>
        <a:ext cx="526748" cy="605458"/>
      </dsp:txXfrm>
    </dsp:sp>
    <dsp:sp modelId="{6CB79EC1-3FAE-454D-8829-9BB26B9FAC2A}">
      <dsp:nvSpPr>
        <dsp:cNvPr id="0" name=""/>
        <dsp:cNvSpPr/>
      </dsp:nvSpPr>
      <dsp:spPr>
        <a:xfrm>
          <a:off x="2184927" y="608782"/>
          <a:ext cx="981633" cy="5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1C820-DA6C-41CE-BBD9-947D054BBE48}">
      <dsp:nvSpPr>
        <dsp:cNvPr id="0" name=""/>
        <dsp:cNvSpPr/>
      </dsp:nvSpPr>
      <dsp:spPr>
        <a:xfrm rot="5400000">
          <a:off x="512806" y="490036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689232" y="569933"/>
        <a:ext cx="526748" cy="605458"/>
      </dsp:txXfrm>
    </dsp:sp>
    <dsp:sp modelId="{BEB0B30E-B70C-4F85-97FE-EE61293158F5}">
      <dsp:nvSpPr>
        <dsp:cNvPr id="0" name=""/>
        <dsp:cNvSpPr/>
      </dsp:nvSpPr>
      <dsp:spPr>
        <a:xfrm rot="5400000">
          <a:off x="924459" y="1236641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00B0F0"/>
              </a:solidFill>
            </a:rPr>
            <a:t>B1</a:t>
          </a:r>
        </a:p>
      </dsp:txBody>
      <dsp:txXfrm rot="-5400000">
        <a:off x="1100885" y="1316538"/>
        <a:ext cx="526748" cy="605458"/>
      </dsp:txXfrm>
    </dsp:sp>
    <dsp:sp modelId="{87DB97A0-4337-4E88-968D-3D5E32D148F8}">
      <dsp:nvSpPr>
        <dsp:cNvPr id="0" name=""/>
        <dsp:cNvSpPr/>
      </dsp:nvSpPr>
      <dsp:spPr>
        <a:xfrm>
          <a:off x="0" y="1355387"/>
          <a:ext cx="949968" cy="5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B40F-C133-4DA5-A6CC-41D54E4CDBFD}">
      <dsp:nvSpPr>
        <dsp:cNvPr id="0" name=""/>
        <dsp:cNvSpPr/>
      </dsp:nvSpPr>
      <dsp:spPr>
        <a:xfrm rot="5400000">
          <a:off x="1750932" y="1236641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1927358" y="1316538"/>
        <a:ext cx="526748" cy="60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7384-555E-448B-BF51-203733F8AF05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2217-907F-4458-A128-B884EC74F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7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7098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508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8889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Grafik_Startse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"/>
            <a:ext cx="9180000" cy="68580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325815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8311" y="4955740"/>
            <a:ext cx="6400800" cy="5924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7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8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47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496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1282"/>
            <a:ext cx="8229600" cy="420488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Logo Bla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52" y="149795"/>
            <a:ext cx="1280986" cy="49455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 flipH="1">
            <a:off x="143283" y="553590"/>
            <a:ext cx="7535334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 flipH="1">
            <a:off x="143282" y="6228862"/>
            <a:ext cx="8878656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 flipH="1">
            <a:off x="8686800" y="535163"/>
            <a:ext cx="335137" cy="0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 descr="Logo Bla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52" y="149795"/>
            <a:ext cx="1280986" cy="494558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 flipH="1">
            <a:off x="143283" y="553590"/>
            <a:ext cx="7535334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 flipH="1">
            <a:off x="143282" y="6228862"/>
            <a:ext cx="8878656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 flipH="1">
            <a:off x="8686800" y="535163"/>
            <a:ext cx="335137" cy="0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7522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40821"/>
            <a:ext cx="4038600" cy="4185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40821"/>
            <a:ext cx="4038600" cy="4185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 descr="Logo Bla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52" y="149795"/>
            <a:ext cx="1280986" cy="49455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 flipH="1">
            <a:off x="143283" y="553590"/>
            <a:ext cx="7535334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 flipH="1">
            <a:off x="143282" y="6228862"/>
            <a:ext cx="8878656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 flipH="1">
            <a:off x="8686800" y="535163"/>
            <a:ext cx="335137" cy="0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7642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529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40423"/>
            <a:ext cx="4040188" cy="34857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529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40423"/>
            <a:ext cx="4041775" cy="3485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 descr="Logo Bla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52" y="149795"/>
            <a:ext cx="1280986" cy="494558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 flipH="1">
            <a:off x="143283" y="553590"/>
            <a:ext cx="7535334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 flipH="1">
            <a:off x="143282" y="6228862"/>
            <a:ext cx="8878656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 flipH="1">
            <a:off x="8686800" y="535163"/>
            <a:ext cx="335137" cy="0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9286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5" descr="Logo Bla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52" y="149795"/>
            <a:ext cx="1280986" cy="494558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 flipH="1">
            <a:off x="143283" y="553590"/>
            <a:ext cx="7535334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flipH="1">
            <a:off x="143282" y="6228862"/>
            <a:ext cx="8878656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H="1">
            <a:off x="8686800" y="535163"/>
            <a:ext cx="335137" cy="0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Bild 4" descr="Logo Bla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952" y="149795"/>
            <a:ext cx="1280986" cy="494558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 flipH="1">
            <a:off x="143283" y="553590"/>
            <a:ext cx="7535334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 flipH="1">
            <a:off x="143282" y="6228862"/>
            <a:ext cx="8878656" cy="26051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flipH="1">
            <a:off x="8686800" y="535163"/>
            <a:ext cx="335137" cy="0"/>
          </a:xfrm>
          <a:prstGeom prst="line">
            <a:avLst/>
          </a:prstGeom>
          <a:ln w="19050">
            <a:solidFill>
              <a:srgbClr val="1761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4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0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D129-5F67-0B41-A9AD-2A1174B1C64A}" type="datetimeFigureOut">
              <a:rPr lang="de-DE" smtClean="0"/>
              <a:t>18.02.20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4084E-FFC0-4A4D-A33B-E7B992182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uryddu/842600918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uryddu/842600918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uryddu/842600918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uryddu/842600918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microsoft.com/office/2007/relationships/diagramDrawing" Target="../diagrams/drawing1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Französisch oder Latein?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8311" y="4955740"/>
            <a:ext cx="6400800" cy="91022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Die Wahl der 2. Fremdsprache </a:t>
            </a:r>
          </a:p>
          <a:p>
            <a:r>
              <a:rPr lang="de-DE" dirty="0"/>
              <a:t>in der 5. Jahrgangsstufe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1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Latein am MGF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6. Jahrgangsstufe: 4-stündig</a:t>
            </a:r>
          </a:p>
          <a:p>
            <a:r>
              <a:rPr lang="de-DE" b="1" dirty="0"/>
              <a:t>4 Schulaufgaben:</a:t>
            </a:r>
          </a:p>
          <a:p>
            <a:r>
              <a:rPr lang="de-DE" b="1" dirty="0"/>
              <a:t>Aufgabenteil A: Übersetzung</a:t>
            </a:r>
          </a:p>
          <a:p>
            <a:r>
              <a:rPr lang="de-DE" b="1" dirty="0"/>
              <a:t>Aufgabenteil B: Zusätzlicher Text mit Fragen zu Textarbeit, antike Kultur, Grundwissen</a:t>
            </a:r>
          </a:p>
          <a:p>
            <a:r>
              <a:rPr lang="de-DE" b="1" dirty="0"/>
              <a:t>Übersetzung stärker gewichtet als Aufgabenteil B (3:1)</a:t>
            </a:r>
          </a:p>
          <a:p>
            <a:r>
              <a:rPr lang="de-DE" b="1" dirty="0"/>
              <a:t>Hausaufgaben</a:t>
            </a:r>
          </a:p>
          <a:p>
            <a:r>
              <a:rPr lang="de-DE" b="1" dirty="0"/>
              <a:t>mündliche und schriftliche Noten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7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Latein am MGF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Elemente des Lehrplans:</a:t>
            </a:r>
          </a:p>
          <a:p>
            <a:r>
              <a:rPr lang="de-DE" dirty="0"/>
              <a:t>Textarbeit</a:t>
            </a:r>
          </a:p>
          <a:p>
            <a:r>
              <a:rPr lang="de-DE" dirty="0"/>
              <a:t>Satzlehre</a:t>
            </a:r>
          </a:p>
          <a:p>
            <a:r>
              <a:rPr lang="de-DE" dirty="0"/>
              <a:t>Formenlehre</a:t>
            </a:r>
          </a:p>
          <a:p>
            <a:r>
              <a:rPr lang="de-DE" dirty="0"/>
              <a:t>Wortschatz</a:t>
            </a:r>
          </a:p>
          <a:p>
            <a:r>
              <a:rPr lang="de-DE" dirty="0"/>
              <a:t>Kultureller Kontext</a:t>
            </a:r>
          </a:p>
        </p:txBody>
      </p:sp>
    </p:spTree>
    <p:extLst>
      <p:ext uri="{BB962C8B-B14F-4D97-AF65-F5344CB8AC3E}">
        <p14:creationId xmlns:p14="http://schemas.microsoft.com/office/powerpoint/2010/main" val="16709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aktuelle Lehrplan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Beispiel Kompetenzerwartungen </a:t>
            </a:r>
            <a:r>
              <a:rPr lang="de-DE" b="1" dirty="0"/>
              <a:t>Textarbeit</a:t>
            </a:r>
            <a:r>
              <a:rPr lang="de-DE" dirty="0"/>
              <a:t>:</a:t>
            </a:r>
          </a:p>
          <a:p>
            <a:r>
              <a:rPr lang="de-DE" dirty="0"/>
              <a:t>Die Schülerinnen und Schüler </a:t>
            </a:r>
            <a:r>
              <a:rPr lang="de-DE" b="1" dirty="0"/>
              <a:t>übersetzen altersgemäße Lehrbuchtexte</a:t>
            </a:r>
            <a:r>
              <a:rPr lang="de-DE" dirty="0"/>
              <a:t> u. a. aus folgenden Themenbereichen in angemessenes Deutsch: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Topografie Roms: </a:t>
            </a:r>
            <a:r>
              <a:rPr lang="de-DE" i="1" dirty="0"/>
              <a:t>Forum Romanum</a:t>
            </a:r>
            <a:r>
              <a:rPr lang="de-DE" dirty="0"/>
              <a:t>, Kapitol, Amphitheater, </a:t>
            </a:r>
            <a:r>
              <a:rPr lang="de-DE" i="1" dirty="0"/>
              <a:t>Circus Maximus</a:t>
            </a:r>
            <a:r>
              <a:rPr lang="de-DE" dirty="0"/>
              <a:t>, Thermen;</a:t>
            </a:r>
          </a:p>
          <a:p>
            <a:pPr lvl="1"/>
            <a:r>
              <a:rPr lang="de-DE" dirty="0"/>
              <a:t>Politik und Gesellschaft: Senat und Senatoren, römische Werte (u. a. </a:t>
            </a:r>
            <a:r>
              <a:rPr lang="de-DE" i="1" dirty="0" err="1"/>
              <a:t>pietas</a:t>
            </a:r>
            <a:r>
              <a:rPr lang="de-DE" dirty="0"/>
              <a:t>);</a:t>
            </a:r>
          </a:p>
          <a:p>
            <a:pPr lvl="1"/>
            <a:r>
              <a:rPr lang="de-DE" dirty="0"/>
              <a:t>Alltags- und Privatleben: Familie, Sklaven, Gladiatoren, Schule und Ausbildung;</a:t>
            </a:r>
          </a:p>
          <a:p>
            <a:pPr lvl="1"/>
            <a:r>
              <a:rPr lang="de-DE" dirty="0"/>
              <a:t>Religion und Mythos: u. a. Tempel, Orakel und Auspizien; griechische und römische Gottheiten; Vorstellungen von Tod und Unterwelt; Herkules/Herakles</a:t>
            </a:r>
          </a:p>
          <a:p>
            <a:r>
              <a:rPr lang="de-DE" b="1" dirty="0"/>
              <a:t>erfassen wesentliche Inhalte </a:t>
            </a:r>
            <a:r>
              <a:rPr lang="de-DE" dirty="0"/>
              <a:t>altersgemäßer Lehrbuchtexte und stellen sinnvolle inhaltliche Bezüge her</a:t>
            </a:r>
          </a:p>
        </p:txBody>
      </p:sp>
    </p:spTree>
    <p:extLst>
      <p:ext uri="{BB962C8B-B14F-4D97-AF65-F5344CB8AC3E}">
        <p14:creationId xmlns:p14="http://schemas.microsoft.com/office/powerpoint/2010/main" val="19130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aktuelle Lehrplan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1410"/>
            <a:ext cx="8229600" cy="45047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Beispiel Kompetenzerwartungen </a:t>
            </a:r>
            <a:r>
              <a:rPr lang="de-DE" b="1" dirty="0"/>
              <a:t>Satzlehre</a:t>
            </a:r>
            <a:r>
              <a:rPr lang="de-DE" dirty="0"/>
              <a:t>:</a:t>
            </a:r>
          </a:p>
          <a:p>
            <a:r>
              <a:rPr lang="de-DE" dirty="0"/>
              <a:t>Die Schülerinnen und Schüler ...</a:t>
            </a:r>
          </a:p>
          <a:p>
            <a:r>
              <a:rPr lang="de-DE" dirty="0"/>
              <a:t>erkennen und unterscheiden einige einfache Erscheinungen der Satzlehre, benennen sie mit Fachbegriffen und ordnen sie in ein Basissystem der Grammatik ein: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Satzglieder und Satzgliedteile: Prädikat, Subjekt, Objekt, Adverbiale; Prädikatsnomen und Attribut; Füllungsarten (u. a. Vollverben, Nomina);</a:t>
            </a:r>
          </a:p>
          <a:p>
            <a:pPr lvl="1"/>
            <a:r>
              <a:rPr lang="de-DE" dirty="0"/>
              <a:t>Kongruenzregeln: u. a. KNG-Kongruenz;</a:t>
            </a:r>
          </a:p>
          <a:p>
            <a:pPr lvl="1"/>
            <a:r>
              <a:rPr lang="de-DE" dirty="0"/>
              <a:t>Kasusfunktionen: Kasus als Satzglieder und Satzgliedteile; Genitiv der Zugehörigkeit, Dativ des Besitzers, Akkusativ der zeitlichen Ausdehnung, Ablativ, Verwendung der Tempora (v. a. Imperfekt und </a:t>
            </a:r>
            <a:r>
              <a:rPr lang="de-DE"/>
              <a:t>Perfekt)</a:t>
            </a:r>
            <a:endParaRPr lang="de-DE" dirty="0"/>
          </a:p>
          <a:p>
            <a:r>
              <a:rPr lang="de-DE" dirty="0"/>
              <a:t>erkennen am Beispiel einiger grundlegender Phänomene (u. a. Wortstellung, </a:t>
            </a:r>
            <a:r>
              <a:rPr lang="de-DE" i="1" dirty="0" err="1"/>
              <a:t>AcI</a:t>
            </a:r>
            <a:r>
              <a:rPr lang="de-DE" dirty="0"/>
              <a:t>) Unterschiede zwischen lateinischem und deutschem Satzbau. </a:t>
            </a:r>
          </a:p>
        </p:txBody>
      </p:sp>
    </p:spTree>
    <p:extLst>
      <p:ext uri="{BB962C8B-B14F-4D97-AF65-F5344CB8AC3E}">
        <p14:creationId xmlns:p14="http://schemas.microsoft.com/office/powerpoint/2010/main" val="38100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aturation sat="1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Französisch am MGF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6. Jahrgangsstufe: 4-stündig</a:t>
            </a:r>
          </a:p>
          <a:p>
            <a:r>
              <a:rPr lang="de-DE" b="1" dirty="0"/>
              <a:t>Vorsichtige Progression</a:t>
            </a:r>
          </a:p>
          <a:p>
            <a:r>
              <a:rPr lang="de-DE" b="1" dirty="0"/>
              <a:t>4 Schulaufgaben:</a:t>
            </a:r>
          </a:p>
          <a:p>
            <a:pPr lvl="1"/>
            <a:r>
              <a:rPr lang="de-DE" b="1" dirty="0"/>
              <a:t>Kompetenzorientierte Aufgaben zu Sprachbeherrschung </a:t>
            </a:r>
          </a:p>
          <a:p>
            <a:pPr marL="457200" lvl="1" indent="0">
              <a:buNone/>
            </a:pPr>
            <a:r>
              <a:rPr lang="de-DE" b="1" dirty="0"/>
              <a:t>- Kommunikative Kompetenz</a:t>
            </a:r>
          </a:p>
          <a:p>
            <a:r>
              <a:rPr lang="de-DE" b="1" dirty="0"/>
              <a:t>Hausaufgaben</a:t>
            </a:r>
          </a:p>
          <a:p>
            <a:r>
              <a:rPr lang="de-DE" b="1" dirty="0"/>
              <a:t>mündliche und schriftliche Noten</a:t>
            </a:r>
          </a:p>
          <a:p>
            <a:r>
              <a:rPr lang="de-DE" b="1" dirty="0"/>
              <a:t>Landeskunde, Bezug zu aktuellen Ereignissen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577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aturation sat="1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aktuelle Lehrplan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Hörverstehen: </a:t>
            </a:r>
            <a:r>
              <a:rPr lang="de-DE" dirty="0"/>
              <a:t>„Die Schülerinnen und Schüler verstehen sehr kurze, einfachste, langsam und sehr deutlich gesprochene Hör- und Hörsehtexte global und in wichtigen Details bei </a:t>
            </a:r>
            <a:r>
              <a:rPr lang="de-DE"/>
              <a:t>mehrmaligem Anhören.“</a:t>
            </a:r>
            <a:endParaRPr lang="de-DE" dirty="0"/>
          </a:p>
          <a:p>
            <a:r>
              <a:rPr lang="de-DE" b="1" dirty="0"/>
              <a:t>Leseverstehen: </a:t>
            </a:r>
            <a:r>
              <a:rPr lang="de-DE" dirty="0"/>
              <a:t>„…verstehen sehr kurze, einfachste, auch bildgestützte Texte mit vertrauten Inhalten und entnehmen ihnen gezielt konkrete, sehr einfache Einzelinformationen, z. B. Veranstaltungsdatum, Öffnungszeiten, Preise.“ 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678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aturation sat="1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aktuelle Lehrplan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Sprechen: </a:t>
            </a:r>
            <a:r>
              <a:rPr lang="de-DE" dirty="0"/>
              <a:t>„… stellen soziale Kontakte durch Begrüßen oder Verabschieden her; kommunizieren in sehr kurzen Aussagen; stellen sehr einfache Fragen und geben sehr einfache Antworten.“</a:t>
            </a:r>
          </a:p>
          <a:p>
            <a:r>
              <a:rPr lang="de-DE" b="1" dirty="0"/>
              <a:t>Sprachmittlung: </a:t>
            </a:r>
            <a:r>
              <a:rPr lang="de-DE" dirty="0"/>
              <a:t>„…dolmetschen in sehr einfachen Alltagssituationen; übertragen sehr einfache Informationen in einfachster Ausdrucksweise.“</a:t>
            </a:r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62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Beispiele aus dem Schülerbuch der 7. Klasse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" y="248384"/>
            <a:ext cx="5010785" cy="648235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502"/>
            <a:ext cx="8892472" cy="41282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741" y="-1"/>
            <a:ext cx="8916542" cy="64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38" y="273728"/>
            <a:ext cx="8615185" cy="62232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82528" y="260648"/>
            <a:ext cx="5729632" cy="6227401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5508104" y="1421340"/>
            <a:ext cx="3384376" cy="15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Sprachzertifikat für Europa und die Welt</a:t>
            </a:r>
            <a:endParaRPr lang="de-DE" sz="800" b="1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vom französischen Bildungsministerium vergeben, weltweit anerkannt und unbefristet gültig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827584" y="815859"/>
            <a:ext cx="4752528" cy="6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30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SCOLAIRE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397" y="3174970"/>
            <a:ext cx="1679075" cy="470054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/>
        </p:nvGraphicFramePr>
        <p:xfrm>
          <a:off x="4978593" y="3529358"/>
          <a:ext cx="3166561" cy="249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698673" y="419147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A1</a:t>
            </a:r>
            <a:endParaRPr lang="fr-FR" sz="2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6912260" y="491783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B2</a:t>
            </a:r>
            <a:endParaRPr lang="fr-FR" sz="29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29931" y="4249285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Anfänger</a:t>
            </a:r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 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7138833" y="4149080"/>
            <a:ext cx="13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grundlegende </a:t>
            </a:r>
          </a:p>
          <a:p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Kenntnisse 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4139952" y="4983559"/>
            <a:ext cx="177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fortgeschrittene Sprachverwendung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7524328" y="4941168"/>
            <a:ext cx="177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selbständige Sprachverwendung</a:t>
            </a:r>
          </a:p>
        </p:txBody>
      </p:sp>
      <p:sp>
        <p:nvSpPr>
          <p:cNvPr id="146" name="Rectangle 9"/>
          <p:cNvSpPr>
            <a:spLocks noChangeArrowheads="1"/>
          </p:cNvSpPr>
          <p:nvPr/>
        </p:nvSpPr>
        <p:spPr bwMode="auto">
          <a:xfrm>
            <a:off x="1979712" y="1988839"/>
            <a:ext cx="3528392" cy="20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direkt in der Schule abgelegt</a:t>
            </a:r>
          </a:p>
          <a:p>
            <a:endParaRPr lang="de-DE" sz="3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Inhalt und Themen sind auf Jugendliche abgestimmt</a:t>
            </a:r>
            <a:endParaRPr lang="de-DE" sz="12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Erfolgsquote: 96%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4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stellt eine wertvolle zusätzliche Qualifikation dar, um später seine Sprachkenntnisse nachzuweisen</a:t>
            </a:r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7" name="Grafik 16" descr="Delf-Scolaire-CMJN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49977"/>
            <a:ext cx="1797294" cy="142303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7/9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1AB7D7D-212E-48E4-B045-9CB7A8A078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98" y="-87414"/>
            <a:ext cx="8686003" cy="66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308278" y="260648"/>
            <a:ext cx="3550078" cy="6249768"/>
          </a:xfrm>
          <a:prstGeom prst="rect">
            <a:avLst/>
          </a:prstGeom>
          <a:solidFill>
            <a:srgbClr val="0030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noFill/>
              <a:effectLst/>
              <a:latin typeface="Arial" charset="0"/>
            </a:endParaRPr>
          </a:p>
        </p:txBody>
      </p:sp>
      <p:pic>
        <p:nvPicPr>
          <p:cNvPr id="14" name="Bild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60648"/>
            <a:ext cx="5056758" cy="418994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06" y="188641"/>
            <a:ext cx="3765843" cy="1134378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251520" y="4581128"/>
            <a:ext cx="51845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ist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Amtssprache in 29 Staaten 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und Arbeitssprache zahlreicher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internationaler Organisationen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ermöglicht den Zugang zu einem der bedeutendsten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Arbeits- und Forschungsmärkte Europas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b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52047" y="6510416"/>
            <a:ext cx="22124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rgbClr val="00305C"/>
                </a:solidFill>
                <a:latin typeface="Arial" pitchFamily="34" charset="0"/>
                <a:ea typeface="Source Sans Pro Light" charset="0"/>
                <a:cs typeface="Arial" pitchFamily="34" charset="0"/>
              </a:rPr>
              <a:t>Zahlen und Fakten: </a:t>
            </a:r>
            <a:r>
              <a:rPr lang="de-DE" sz="800" dirty="0" err="1">
                <a:solidFill>
                  <a:srgbClr val="00305C"/>
                </a:solidFill>
                <a:latin typeface="Arial" pitchFamily="34" charset="0"/>
                <a:ea typeface="Source Sans Pro Light" charset="0"/>
                <a:cs typeface="Arial" pitchFamily="34" charset="0"/>
              </a:rPr>
              <a:t>www.ambafrance-de.org</a:t>
            </a:r>
            <a:endParaRPr lang="de-DE" sz="800" dirty="0">
              <a:solidFill>
                <a:srgbClr val="00305C"/>
              </a:solidFill>
              <a:latin typeface="Arial" pitchFamily="34" charset="0"/>
              <a:ea typeface="Source Sans Pro Light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404" y="3573016"/>
            <a:ext cx="600798" cy="5480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87252" y="2492896"/>
            <a:ext cx="337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mehr als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Standorte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Tochtergesellschaften von über 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deutschen Unternehmen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6270930" y="4293096"/>
            <a:ext cx="218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Deutschland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5487252" y="4797152"/>
            <a:ext cx="327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Frankreich ist einer der wichtigen Wirtschaftspartner. 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etwa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französische Unternehmen beschäftigen 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ca.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400 000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Menschen.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92080" y="476672"/>
            <a:ext cx="3627901" cy="169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wichtiger Handelspartner sowohl </a:t>
            </a:r>
          </a:p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 Deutschland …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68654" y="1916832"/>
            <a:ext cx="2019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Frankreich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d 11" descr="C:\Users\DELF2\AppData\Local\Microsoft\Windows\INetCache\Content.Word\beo-auf-logo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209" y="5222178"/>
            <a:ext cx="685697" cy="4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9" descr="C:\Users\DELF2\Desktop\ee7b1fc6-055b-490b-a59b-a65969e440a2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198" y="5172289"/>
            <a:ext cx="831745" cy="6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 8" descr="C:\Users\DELF2\Desktop\Logo-de-la-Commission-Europeenne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181805"/>
            <a:ext cx="864096" cy="5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ésultat de recherche d'images pour &quot;onu logo&quot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70" y="5200947"/>
            <a:ext cx="603330" cy="5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184653"/>
            <a:ext cx="1187624" cy="5094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31025" y="134250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IN DER WIRTSCHAFT</a:t>
            </a:r>
          </a:p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ZUSAMMEN ERFOLGREICH</a:t>
            </a:r>
            <a:endParaRPr lang="fr-FR" b="1" dirty="0">
              <a:solidFill>
                <a:srgbClr val="0030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3/9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Die Sprachenfolge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Jahrgangsstufe 5: Englisch</a:t>
            </a:r>
          </a:p>
          <a:p>
            <a:r>
              <a:rPr lang="de-DE" dirty="0">
                <a:latin typeface="Trebuchet MS" panose="020B0603020202020204" pitchFamily="34" charset="0"/>
              </a:rPr>
              <a:t>Jahrgangsstufe 6: Wahl zwischen den Fremdsprachen </a:t>
            </a:r>
            <a:r>
              <a:rPr lang="de-DE" b="1" dirty="0">
                <a:latin typeface="Trebuchet MS" panose="020B0603020202020204" pitchFamily="34" charset="0"/>
              </a:rPr>
              <a:t>Latein</a:t>
            </a:r>
            <a:r>
              <a:rPr lang="de-DE" dirty="0">
                <a:latin typeface="Trebuchet MS" panose="020B0603020202020204" pitchFamily="34" charset="0"/>
              </a:rPr>
              <a:t> und </a:t>
            </a:r>
            <a:r>
              <a:rPr lang="de-DE" b="1" dirty="0">
                <a:latin typeface="Trebuchet MS" panose="020B0603020202020204" pitchFamily="34" charset="0"/>
              </a:rPr>
              <a:t>Französisch</a:t>
            </a:r>
            <a:endParaRPr lang="de-DE" dirty="0">
              <a:latin typeface="Trebuchet MS" panose="020B0603020202020204" pitchFamily="34" charset="0"/>
            </a:endParaRPr>
          </a:p>
          <a:p>
            <a:r>
              <a:rPr lang="de-DE" dirty="0">
                <a:latin typeface="Trebuchet MS" panose="020B0603020202020204" pitchFamily="34" charset="0"/>
              </a:rPr>
              <a:t>Jahrgangsstufe 8: Wahl der Ausbildungsrichtung (=Zweigwahl)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8881"/>
            <a:ext cx="8640960" cy="2249760"/>
          </a:xfrm>
          <a:prstGeom prst="rect">
            <a:avLst/>
          </a:prstGeom>
        </p:spPr>
      </p:pic>
      <p:pic>
        <p:nvPicPr>
          <p:cNvPr id="15" name="Bild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828" y="276251"/>
            <a:ext cx="3258683" cy="6249093"/>
          </a:xfrm>
          <a:prstGeom prst="rect">
            <a:avLst/>
          </a:prstGeom>
        </p:spPr>
      </p:pic>
      <p:pic>
        <p:nvPicPr>
          <p:cNvPr id="13" name="Bild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829" y="159013"/>
            <a:ext cx="3330691" cy="650974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3802" y="2132856"/>
            <a:ext cx="45263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Beste aus beiden Ländern ist </a:t>
            </a:r>
          </a:p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unser Erfolg von morgen!</a:t>
            </a:r>
          </a:p>
          <a:p>
            <a:endParaRPr lang="de-DE" sz="20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9592" y="743851"/>
            <a:ext cx="4752528" cy="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de-DE" sz="32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305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821868"/>
            <a:ext cx="1786129" cy="5594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44439"/>
            <a:ext cx="1080120" cy="12245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30723"/>
            <a:ext cx="1152128" cy="2664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365104"/>
            <a:ext cx="797458" cy="574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857" y="4365104"/>
            <a:ext cx="1072199" cy="4986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811" y="4365104"/>
            <a:ext cx="1039005" cy="5195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599" y="5729944"/>
            <a:ext cx="1293377" cy="44008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836" y="5700163"/>
            <a:ext cx="648072" cy="4860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501" y="5634307"/>
            <a:ext cx="617763" cy="61776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13" y="5808200"/>
            <a:ext cx="1119228" cy="28357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09" y="5692369"/>
            <a:ext cx="672935" cy="5047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05" y="5820582"/>
            <a:ext cx="1261389" cy="30021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3568" y="828001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… als auch in Bayern</a:t>
            </a:r>
          </a:p>
        </p:txBody>
      </p:sp>
      <p:pic>
        <p:nvPicPr>
          <p:cNvPr id="2050" name="Picture 2" descr="https://upload.wikimedia.org/wikipedia/fr/e/e3/Logo_Saint-Gobain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793" y="4321488"/>
            <a:ext cx="1235391" cy="5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508168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832 bayerische Unternehmen in Frankreich! 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Mehr als 4. 200 bayerische Firmen arbeiten mit Frankreich zusammen.</a:t>
            </a:r>
          </a:p>
          <a:p>
            <a:endParaRPr lang="fr-FR" dirty="0"/>
          </a:p>
        </p:txBody>
      </p:sp>
      <p:sp>
        <p:nvSpPr>
          <p:cNvPr id="19" name="Textfeld 18"/>
          <p:cNvSpPr txBox="1"/>
          <p:nvPr/>
        </p:nvSpPr>
        <p:spPr>
          <a:xfrm>
            <a:off x="683568" y="3288466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485 französische Unternehmen in Bayern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, die 72. 000 Angestellten beschäftigen: von der klassischen Industrie und High-Tech-Produkten bis zum gesamten tertiären Sektor wie Mode, Hotellerie, Medien, Banken, Versicherungen…</a:t>
            </a:r>
          </a:p>
          <a:p>
            <a:endParaRPr lang="fr-FR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4/9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Deutsch-französischer Entdeckungstag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9AA89CC-6236-49DD-B2C3-E7F2C0DDC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23269"/>
            <a:ext cx="8229600" cy="4000500"/>
          </a:xfrm>
          <a:prstGeom prst="rect">
            <a:avLst/>
          </a:prstGeom>
        </p:spPr>
      </p:pic>
      <p:pic>
        <p:nvPicPr>
          <p:cNvPr id="6" name="Grafik 5" descr="Ein Bild, das Person, sitzend, Fenster, Tisch enthält.&#10;&#10;Automatisch generierte Beschreibung">
            <a:extLst>
              <a:ext uri="{FF2B5EF4-FFF2-40B4-BE49-F238E27FC236}">
                <a16:creationId xmlns:a16="http://schemas.microsoft.com/office/drawing/2014/main" id="{30E0C445-788A-4A9C-9FB7-83A42DE2D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  <p:pic>
        <p:nvPicPr>
          <p:cNvPr id="8" name="Grafik 7" descr="Ein Bild, das Hemd enthält.&#10;&#10;Automatisch generierte Beschreibung">
            <a:extLst>
              <a:ext uri="{FF2B5EF4-FFF2-40B4-BE49-F238E27FC236}">
                <a16:creationId xmlns:a16="http://schemas.microsoft.com/office/drawing/2014/main" id="{512BABB4-BF15-4402-885A-82B5F03050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5583711" y="4548138"/>
            <a:ext cx="3035300" cy="824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2400" dirty="0">
                <a:solidFill>
                  <a:srgbClr val="1761AA"/>
                </a:solidFill>
              </a:rPr>
              <a:t>Naturwissenschaftlich-technologischer Zweig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5598" y="4548138"/>
            <a:ext cx="3311525" cy="8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rgbClr val="1761AA"/>
                </a:solidFill>
                <a:latin typeface="Calibri" pitchFamily="34" charset="0"/>
              </a:rPr>
              <a:t>Wirtschafts-(und sozial-) wissenschaftlicher Zweig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297424" y="5526923"/>
            <a:ext cx="2588715" cy="5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rgbClr val="1761AA"/>
                </a:solidFill>
                <a:latin typeface="Calibri" pitchFamily="34" charset="0"/>
              </a:rPr>
              <a:t>Sprachlicher Zweig</a:t>
            </a:r>
          </a:p>
        </p:txBody>
      </p:sp>
      <p:pic>
        <p:nvPicPr>
          <p:cNvPr id="5" name="Picture 2" descr="C:\Users\$SKG000-35VNMP7Q2D09.MGF.011\AppData\Local\Microsoft\Windows\Temporary Internet Files\Content.IE5\25KAZ1EU\MC9004415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460" y="3293229"/>
            <a:ext cx="1914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$SKG000-35VNMP7Q2D09.MGF.011\AppData\Local\Microsoft\Windows\Temporary Internet Files\Content.IE5\25KAZ1EU\MC9000888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782" y="3744361"/>
            <a:ext cx="1270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RCHIMEDES\UserData$\$SKG000-35VNMP7Q2D09\My Pictures\Microsoft Clip Organizer\0029211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940" y="3122216"/>
            <a:ext cx="16986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807813" y="841472"/>
            <a:ext cx="7253493" cy="369332"/>
          </a:xfrm>
          <a:prstGeom prst="rect">
            <a:avLst/>
          </a:prstGeom>
          <a:solidFill>
            <a:srgbClr val="1761A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Jahrgangsstufe 7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31755" y="1210804"/>
            <a:ext cx="3629551" cy="369332"/>
          </a:xfrm>
          <a:prstGeom prst="rect">
            <a:avLst/>
          </a:prstGeom>
          <a:solidFill>
            <a:srgbClr val="1761AA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Französisch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89787" flipH="1">
            <a:off x="1281923" y="2181863"/>
            <a:ext cx="1741693" cy="46450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55448">
            <a:off x="2086680" y="2419176"/>
            <a:ext cx="2643860" cy="4619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58539">
            <a:off x="2476837" y="2455351"/>
            <a:ext cx="4077589" cy="46599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07813" y="1210804"/>
            <a:ext cx="3629551" cy="369332"/>
          </a:xfrm>
          <a:prstGeom prst="rect">
            <a:avLst/>
          </a:prstGeom>
          <a:solidFill>
            <a:srgbClr val="1761AA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Latein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0063">
            <a:off x="5768181" y="2071445"/>
            <a:ext cx="1691715" cy="41254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93835" flipH="1">
            <a:off x="2730819" y="2163779"/>
            <a:ext cx="3549093" cy="3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ür merci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858" y="1767149"/>
            <a:ext cx="4807702" cy="28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Haben Sie noch Fragen…?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8311" y="4955740"/>
            <a:ext cx="6400800" cy="910222"/>
          </a:xfrm>
        </p:spPr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6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Die Ausbildungsrichtungen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>
                <a:latin typeface="Trebuchet MS" panose="020B0603020202020204" pitchFamily="34" charset="0"/>
              </a:rPr>
              <a:t>Naturwissenschaftlich-technologisches Gymnasium (NTG): </a:t>
            </a:r>
            <a:endParaRPr lang="de-DE" dirty="0">
              <a:latin typeface="Trebuchet MS" panose="020B0603020202020204" pitchFamily="34" charset="0"/>
            </a:endParaRPr>
          </a:p>
          <a:p>
            <a:pPr lvl="0"/>
            <a:r>
              <a:rPr lang="de-DE" dirty="0">
                <a:latin typeface="Trebuchet MS" panose="020B0603020202020204" pitchFamily="34" charset="0"/>
              </a:rPr>
              <a:t>vermittelt vertiefte Kenntnisse in den Naturwissenschaften</a:t>
            </a:r>
            <a:r>
              <a:rPr lang="de-DE" b="1" dirty="0">
                <a:latin typeface="Trebuchet MS" panose="020B0603020202020204" pitchFamily="34" charset="0"/>
              </a:rPr>
              <a:t> </a:t>
            </a:r>
            <a:r>
              <a:rPr lang="de-DE" dirty="0">
                <a:latin typeface="Trebuchet MS" panose="020B0603020202020204" pitchFamily="34" charset="0"/>
              </a:rPr>
              <a:t>Physik und Chemie sowie in Informatik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635375"/>
            <a:ext cx="1155709" cy="13838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863" y="4635375"/>
            <a:ext cx="1597937" cy="13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Die Ausbildungsrichtungen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>
                <a:latin typeface="Trebuchet MS" panose="020B0603020202020204" pitchFamily="34" charset="0"/>
              </a:rPr>
              <a:t>Wirtschafts- und sozialwissenschaftliches Gymnasium (WSG)</a:t>
            </a:r>
            <a:endParaRPr lang="de-DE" dirty="0">
              <a:latin typeface="Trebuchet MS" panose="020B0603020202020204" pitchFamily="34" charset="0"/>
            </a:endParaRPr>
          </a:p>
          <a:p>
            <a:pPr lvl="0"/>
            <a:r>
              <a:rPr lang="de-DE" dirty="0">
                <a:latin typeface="Trebuchet MS" panose="020B0603020202020204" pitchFamily="34" charset="0"/>
              </a:rPr>
              <a:t>Am MGF Profil Wirtschaftswissenschaften mit Wirtschaftsinformatik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266" y="4493902"/>
            <a:ext cx="1461851" cy="14723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64" y="4493902"/>
            <a:ext cx="1382488" cy="14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Die Ausbildungsrichtungen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>
                <a:latin typeface="Trebuchet MS" panose="020B0603020202020204" pitchFamily="34" charset="0"/>
              </a:rPr>
              <a:t>Sprachliches Gymnasium (SG):</a:t>
            </a:r>
            <a:endParaRPr lang="de-DE" dirty="0">
              <a:latin typeface="Trebuchet MS" panose="020B0603020202020204" pitchFamily="34" charset="0"/>
            </a:endParaRPr>
          </a:p>
          <a:p>
            <a:pPr lvl="0"/>
            <a:endParaRPr lang="de-DE" dirty="0">
              <a:latin typeface="Trebuchet MS" panose="020B0603020202020204" pitchFamily="34" charset="0"/>
            </a:endParaRPr>
          </a:p>
          <a:p>
            <a:pPr lvl="0"/>
            <a:r>
              <a:rPr lang="de-DE" dirty="0">
                <a:latin typeface="Trebuchet MS" panose="020B0603020202020204" pitchFamily="34" charset="0"/>
              </a:rPr>
              <a:t>Drei Fremdsprachen, davon zwei moderne </a:t>
            </a:r>
          </a:p>
          <a:p>
            <a:r>
              <a:rPr lang="de-DE" dirty="0">
                <a:latin typeface="Trebuchet MS" panose="020B0603020202020204" pitchFamily="34" charset="0"/>
              </a:rPr>
              <a:t>Am MGF: Englisch -&gt; Latein -&gt; Französisch</a:t>
            </a:r>
          </a:p>
          <a:p>
            <a:pPr marL="45720" indent="0" algn="just">
              <a:buNone/>
            </a:pPr>
            <a:endParaRPr lang="de-DE" b="1" dirty="0">
              <a:latin typeface="Trebuchet MS" panose="020B0603020202020204" pitchFamily="34" charset="0"/>
            </a:endParaRPr>
          </a:p>
          <a:p>
            <a:pPr marL="45720" indent="0" algn="just">
              <a:buNone/>
            </a:pPr>
            <a:r>
              <a:rPr lang="de-DE" b="1" dirty="0">
                <a:latin typeface="Trebuchet MS" panose="020B0603020202020204" pitchFamily="34" charset="0"/>
              </a:rPr>
              <a:t>Unterschiede zwischen den einzelnen Schulzweigen relativ gering  (nur vier zweigtypische Stunden in jeder Jahrgangsstufe!)</a:t>
            </a:r>
            <a:endParaRPr lang="de-DE" dirty="0">
              <a:latin typeface="Trebuchet MS" panose="020B0603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838" y="1118430"/>
            <a:ext cx="800835" cy="8028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838" y="3116130"/>
            <a:ext cx="800835" cy="7949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652" y="2125429"/>
            <a:ext cx="953205" cy="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rebuchet MS" panose="020B0603020202020204" pitchFamily="34" charset="0"/>
              </a:rPr>
              <a:t>Latein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3100" dirty="0">
                <a:latin typeface="Trebuchet MS" panose="020B0603020202020204" pitchFamily="34" charset="0"/>
              </a:rPr>
              <a:t>a) Schüler/-in wählt </a:t>
            </a:r>
            <a:r>
              <a:rPr lang="de-DE" sz="5400" b="1" dirty="0">
                <a:latin typeface="Trebuchet MS" panose="020B0603020202020204" pitchFamily="34" charset="0"/>
              </a:rPr>
              <a:t>Latein</a:t>
            </a:r>
            <a:r>
              <a:rPr lang="de-DE" sz="3100" b="1" dirty="0">
                <a:latin typeface="Trebuchet MS" panose="020B0603020202020204" pitchFamily="34" charset="0"/>
              </a:rPr>
              <a:t> </a:t>
            </a:r>
            <a:r>
              <a:rPr lang="de-DE" sz="3100" dirty="0">
                <a:latin typeface="Trebuchet MS" panose="020B0603020202020204" pitchFamily="34" charset="0"/>
              </a:rPr>
              <a:t>als 2. Fremdsprache:                               </a:t>
            </a:r>
          </a:p>
          <a:p>
            <a:r>
              <a:rPr lang="de-DE" sz="3100" dirty="0">
                <a:latin typeface="Trebuchet MS" panose="020B0603020202020204" pitchFamily="34" charset="0"/>
              </a:rPr>
              <a:t>=&gt; mögliche Zweigwahl Ende der 7. </a:t>
            </a:r>
            <a:r>
              <a:rPr lang="de-DE" sz="3100" dirty="0" err="1">
                <a:latin typeface="Trebuchet MS" panose="020B0603020202020204" pitchFamily="34" charset="0"/>
              </a:rPr>
              <a:t>Jgst</a:t>
            </a:r>
            <a:r>
              <a:rPr lang="de-DE" sz="3100" dirty="0">
                <a:latin typeface="Trebuchet MS" panose="020B0603020202020204" pitchFamily="34" charset="0"/>
              </a:rPr>
              <a:t>.:</a:t>
            </a:r>
          </a:p>
          <a:p>
            <a:r>
              <a:rPr lang="de-DE" sz="3100" b="1" dirty="0">
                <a:latin typeface="Trebuchet MS" panose="020B0603020202020204" pitchFamily="34" charset="0"/>
              </a:rPr>
              <a:t>-&gt; naturwissenschaftlich-technologisch </a:t>
            </a:r>
            <a:endParaRPr lang="de-DE" sz="3100" dirty="0">
              <a:latin typeface="Trebuchet MS" panose="020B0603020202020204" pitchFamily="34" charset="0"/>
            </a:endParaRPr>
          </a:p>
          <a:p>
            <a:r>
              <a:rPr lang="de-DE" sz="3100" b="1" dirty="0">
                <a:latin typeface="Trebuchet MS" panose="020B0603020202020204" pitchFamily="34" charset="0"/>
              </a:rPr>
              <a:t>-&gt; </a:t>
            </a:r>
            <a:r>
              <a:rPr lang="de-DE" sz="3100" b="1" dirty="0" err="1">
                <a:latin typeface="Trebuchet MS" panose="020B0603020202020204" pitchFamily="34" charset="0"/>
              </a:rPr>
              <a:t>wirtschafts</a:t>
            </a:r>
            <a:r>
              <a:rPr lang="de-DE" sz="3100" b="1" dirty="0">
                <a:latin typeface="Trebuchet MS" panose="020B0603020202020204" pitchFamily="34" charset="0"/>
              </a:rPr>
              <a:t>– und sozialwissenschaftlich</a:t>
            </a:r>
            <a:endParaRPr lang="de-DE" sz="3100" dirty="0">
              <a:latin typeface="Trebuchet MS" panose="020B0603020202020204" pitchFamily="34" charset="0"/>
            </a:endParaRPr>
          </a:p>
          <a:p>
            <a:r>
              <a:rPr lang="de-DE" sz="3100" b="1" dirty="0">
                <a:latin typeface="Trebuchet MS" panose="020B0603020202020204" pitchFamily="34" charset="0"/>
              </a:rPr>
              <a:t>-&gt; sprachlich</a:t>
            </a:r>
          </a:p>
          <a:p>
            <a:endParaRPr lang="de-DE" sz="3100" b="1" dirty="0">
              <a:latin typeface="Trebuchet MS" panose="020B0603020202020204" pitchFamily="34" charset="0"/>
            </a:endParaRPr>
          </a:p>
          <a:p>
            <a:pPr lvl="0"/>
            <a:r>
              <a:rPr lang="de-DE" sz="3100" b="1" dirty="0">
                <a:latin typeface="Trebuchet MS" panose="020B0603020202020204" pitchFamily="34" charset="0"/>
              </a:rPr>
              <a:t>Mögliche Kombinationen:</a:t>
            </a:r>
            <a:endParaRPr lang="de-DE" sz="3100" dirty="0">
              <a:latin typeface="Trebuchet MS" panose="020B0603020202020204" pitchFamily="34" charset="0"/>
            </a:endParaRPr>
          </a:p>
          <a:p>
            <a:pPr marL="45720" indent="0">
              <a:buNone/>
            </a:pPr>
            <a:endParaRPr lang="de-DE" sz="1400" dirty="0">
              <a:latin typeface="Trebuchet MS" panose="020B0603020202020204" pitchFamily="34" charset="0"/>
            </a:endParaRPr>
          </a:p>
          <a:p>
            <a:pPr lvl="1"/>
            <a:r>
              <a:rPr lang="de-DE" sz="3100" b="1" dirty="0">
                <a:latin typeface="Trebuchet MS" panose="020B0603020202020204" pitchFamily="34" charset="0"/>
              </a:rPr>
              <a:t>Englisch – Latein + NTG</a:t>
            </a:r>
            <a:endParaRPr lang="de-DE" sz="3100" dirty="0">
              <a:latin typeface="Trebuchet MS" panose="020B0603020202020204" pitchFamily="34" charset="0"/>
            </a:endParaRPr>
          </a:p>
          <a:p>
            <a:pPr lvl="1"/>
            <a:r>
              <a:rPr lang="de-DE" sz="3100" b="1" dirty="0">
                <a:latin typeface="Trebuchet MS" panose="020B0603020202020204" pitchFamily="34" charset="0"/>
              </a:rPr>
              <a:t>Englisch – Latein + WSG</a:t>
            </a:r>
            <a:endParaRPr lang="de-DE" sz="3100" dirty="0">
              <a:latin typeface="Trebuchet MS" panose="020B0603020202020204" pitchFamily="34" charset="0"/>
            </a:endParaRPr>
          </a:p>
          <a:p>
            <a:pPr lvl="1"/>
            <a:r>
              <a:rPr lang="de-DE" sz="3100" b="1" dirty="0">
                <a:latin typeface="Trebuchet MS" panose="020B0603020202020204" pitchFamily="34" charset="0"/>
              </a:rPr>
              <a:t>Englisch – Latein + SG (=Französisch)</a:t>
            </a:r>
            <a:endParaRPr lang="de-DE" sz="3100" dirty="0">
              <a:latin typeface="Trebuchet MS" panose="020B0603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40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Französisch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>
                <a:latin typeface="Trebuchet MS" panose="020B0603020202020204" pitchFamily="34" charset="0"/>
              </a:rPr>
              <a:t>b) </a:t>
            </a:r>
            <a:r>
              <a:rPr lang="de-DE" dirty="0">
                <a:latin typeface="Trebuchet MS" panose="020B0603020202020204" pitchFamily="34" charset="0"/>
              </a:rPr>
              <a:t>Schüler/-in wählt</a:t>
            </a:r>
            <a:r>
              <a:rPr lang="de-DE" b="1" dirty="0">
                <a:latin typeface="Trebuchet MS" panose="020B0603020202020204" pitchFamily="34" charset="0"/>
              </a:rPr>
              <a:t> </a:t>
            </a:r>
            <a:r>
              <a:rPr lang="de-DE" sz="3700" b="1" dirty="0">
                <a:latin typeface="Trebuchet MS" panose="020B0603020202020204" pitchFamily="34" charset="0"/>
              </a:rPr>
              <a:t>Französisch</a:t>
            </a:r>
            <a:r>
              <a:rPr lang="de-DE" b="1" dirty="0">
                <a:latin typeface="Trebuchet MS" panose="020B0603020202020204" pitchFamily="34" charset="0"/>
              </a:rPr>
              <a:t> </a:t>
            </a:r>
            <a:r>
              <a:rPr lang="de-DE" dirty="0">
                <a:latin typeface="Trebuchet MS" panose="020B0603020202020204" pitchFamily="34" charset="0"/>
              </a:rPr>
              <a:t>als 2. Fremdsprache:                 </a:t>
            </a:r>
          </a:p>
          <a:p>
            <a:r>
              <a:rPr lang="de-DE" dirty="0">
                <a:latin typeface="Trebuchet MS" panose="020B0603020202020204" pitchFamily="34" charset="0"/>
              </a:rPr>
              <a:t> =&gt; mögliche Zweigwahl Ende der 7. </a:t>
            </a:r>
            <a:r>
              <a:rPr lang="de-DE" dirty="0" err="1">
                <a:latin typeface="Trebuchet MS" panose="020B0603020202020204" pitchFamily="34" charset="0"/>
              </a:rPr>
              <a:t>Jgst</a:t>
            </a:r>
            <a:r>
              <a:rPr lang="de-DE" dirty="0">
                <a:latin typeface="Trebuchet MS" panose="020B0603020202020204" pitchFamily="34" charset="0"/>
              </a:rPr>
              <a:t>.:</a:t>
            </a:r>
          </a:p>
          <a:p>
            <a:r>
              <a:rPr lang="de-DE" b="1" dirty="0">
                <a:latin typeface="Trebuchet MS" panose="020B0603020202020204" pitchFamily="34" charset="0"/>
              </a:rPr>
              <a:t>-&gt; naturwissenschaftlich-technologisch</a:t>
            </a:r>
            <a:endParaRPr lang="de-DE" dirty="0">
              <a:latin typeface="Trebuchet MS" panose="020B0603020202020204" pitchFamily="34" charset="0"/>
            </a:endParaRPr>
          </a:p>
          <a:p>
            <a:r>
              <a:rPr lang="de-DE" b="1" dirty="0">
                <a:latin typeface="Trebuchet MS" panose="020B0603020202020204" pitchFamily="34" charset="0"/>
              </a:rPr>
              <a:t>-&gt; </a:t>
            </a:r>
            <a:r>
              <a:rPr lang="de-DE" b="1" dirty="0" err="1">
                <a:latin typeface="Trebuchet MS" panose="020B0603020202020204" pitchFamily="34" charset="0"/>
              </a:rPr>
              <a:t>wirtschafts</a:t>
            </a:r>
            <a:r>
              <a:rPr lang="de-DE" b="1" dirty="0">
                <a:latin typeface="Trebuchet MS" panose="020B0603020202020204" pitchFamily="34" charset="0"/>
              </a:rPr>
              <a:t>– und sozialwissenschaftlich</a:t>
            </a:r>
            <a:endParaRPr lang="de-DE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de-DE" b="1" dirty="0">
              <a:latin typeface="Trebuchet MS" panose="020B0603020202020204" pitchFamily="34" charset="0"/>
            </a:endParaRPr>
          </a:p>
          <a:p>
            <a:pPr lvl="0"/>
            <a:r>
              <a:rPr lang="de-DE" b="1" dirty="0">
                <a:latin typeface="Trebuchet MS" panose="020B0603020202020204" pitchFamily="34" charset="0"/>
              </a:rPr>
              <a:t>Mögliche Kombinationen:</a:t>
            </a:r>
            <a:endParaRPr lang="de-DE" dirty="0">
              <a:latin typeface="Trebuchet MS" panose="020B0603020202020204" pitchFamily="34" charset="0"/>
            </a:endParaRPr>
          </a:p>
          <a:p>
            <a:endParaRPr lang="de-DE" dirty="0">
              <a:latin typeface="Trebuchet MS" panose="020B0603020202020204" pitchFamily="34" charset="0"/>
            </a:endParaRPr>
          </a:p>
          <a:p>
            <a:pPr lvl="1"/>
            <a:r>
              <a:rPr lang="de-DE" sz="2400" b="1" dirty="0">
                <a:latin typeface="Trebuchet MS" panose="020B0603020202020204" pitchFamily="34" charset="0"/>
              </a:rPr>
              <a:t>Englisch – Französisch + NTG</a:t>
            </a:r>
            <a:endParaRPr lang="de-DE" sz="2400" dirty="0">
              <a:latin typeface="Trebuchet MS" panose="020B0603020202020204" pitchFamily="34" charset="0"/>
            </a:endParaRPr>
          </a:p>
          <a:p>
            <a:pPr lvl="1"/>
            <a:r>
              <a:rPr lang="de-DE" sz="2400" b="1" dirty="0">
                <a:latin typeface="Trebuchet MS" panose="020B0603020202020204" pitchFamily="34" charset="0"/>
              </a:rPr>
              <a:t>Englisch – Französisch + WSG</a:t>
            </a:r>
            <a:endParaRPr lang="de-DE" sz="2400" dirty="0">
              <a:latin typeface="Trebuchet MS" panose="020B0603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2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5583711" y="4548138"/>
            <a:ext cx="3035300" cy="824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2400" dirty="0">
                <a:solidFill>
                  <a:srgbClr val="1761AA"/>
                </a:solidFill>
              </a:rPr>
              <a:t>Naturwissenschaftlich-technologischer Zweig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45598" y="4548138"/>
            <a:ext cx="3311525" cy="8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rgbClr val="1761AA"/>
                </a:solidFill>
                <a:latin typeface="Calibri" pitchFamily="34" charset="0"/>
              </a:rPr>
              <a:t>Wirtschafts-(und sozial-) wissenschaftlicher Zweig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297424" y="5526923"/>
            <a:ext cx="2588715" cy="5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rgbClr val="1761AA"/>
                </a:solidFill>
                <a:latin typeface="Calibri" pitchFamily="34" charset="0"/>
              </a:rPr>
              <a:t>Sprachlicher Zweig</a:t>
            </a:r>
          </a:p>
        </p:txBody>
      </p:sp>
      <p:pic>
        <p:nvPicPr>
          <p:cNvPr id="5" name="Picture 2" descr="C:\Users\$SKG000-35VNMP7Q2D09.MGF.011\AppData\Local\Microsoft\Windows\Temporary Internet Files\Content.IE5\25KAZ1EU\MC9004415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460" y="3293229"/>
            <a:ext cx="1914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$SKG000-35VNMP7Q2D09.MGF.011\AppData\Local\Microsoft\Windows\Temporary Internet Files\Content.IE5\25KAZ1EU\MC9000888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782" y="3744361"/>
            <a:ext cx="1270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RCHIMEDES\UserData$\$SKG000-35VNMP7Q2D09\My Pictures\Microsoft Clip Organizer\0029211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940" y="3122216"/>
            <a:ext cx="16986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807813" y="841472"/>
            <a:ext cx="7253493" cy="369332"/>
          </a:xfrm>
          <a:prstGeom prst="rect">
            <a:avLst/>
          </a:prstGeom>
          <a:solidFill>
            <a:srgbClr val="1761A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Jahrgangsstufe 7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31755" y="1210804"/>
            <a:ext cx="3629551" cy="369332"/>
          </a:xfrm>
          <a:prstGeom prst="rect">
            <a:avLst/>
          </a:prstGeom>
          <a:solidFill>
            <a:srgbClr val="1761AA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Französisch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89787" flipH="1">
            <a:off x="1281923" y="2181863"/>
            <a:ext cx="1741693" cy="46450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55448">
            <a:off x="2086680" y="2419176"/>
            <a:ext cx="2643860" cy="4619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58539">
            <a:off x="2476837" y="2455351"/>
            <a:ext cx="4077589" cy="46599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07813" y="1210804"/>
            <a:ext cx="3629551" cy="369332"/>
          </a:xfrm>
          <a:prstGeom prst="rect">
            <a:avLst/>
          </a:prstGeom>
          <a:solidFill>
            <a:srgbClr val="1761AA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Latein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0063">
            <a:off x="5768181" y="2071445"/>
            <a:ext cx="1691715" cy="41254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93835" flipH="1">
            <a:off x="2730819" y="2163779"/>
            <a:ext cx="3549093" cy="3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Tipps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latin typeface="Trebuchet MS" panose="020B0603020202020204" pitchFamily="34" charset="0"/>
              </a:rPr>
              <a:t>- Individuell wählen! Nicht von Freunden beeinflussen lassen!</a:t>
            </a:r>
          </a:p>
          <a:p>
            <a:pPr marL="0" indent="0">
              <a:buNone/>
            </a:pPr>
            <a:r>
              <a:rPr lang="de-DE" b="1" dirty="0">
                <a:latin typeface="Trebuchet MS" panose="020B0603020202020204" pitchFamily="34" charset="0"/>
              </a:rPr>
              <a:t>- Klassengemeinschaft bleibt wenn möglich erhalten (Schüler werden nur für Latein- oder Französischunterricht getrennt)</a:t>
            </a:r>
          </a:p>
          <a:p>
            <a:pPr>
              <a:buFontTx/>
              <a:buChar char="-"/>
            </a:pPr>
            <a:r>
              <a:rPr lang="de-DE" b="1" dirty="0">
                <a:latin typeface="Trebuchet MS" panose="020B0603020202020204" pitchFamily="34" charset="0"/>
              </a:rPr>
              <a:t>Keine Pauschalurteile!</a:t>
            </a:r>
          </a:p>
          <a:p>
            <a:pPr>
              <a:buFontTx/>
              <a:buChar char="-"/>
            </a:pPr>
            <a:r>
              <a:rPr lang="de-DE" b="1" dirty="0">
                <a:latin typeface="Trebuchet MS" panose="020B0603020202020204" pitchFamily="34" charset="0"/>
              </a:rPr>
              <a:t>Kein Probeunterricht</a:t>
            </a:r>
          </a:p>
        </p:txBody>
      </p:sp>
      <p:sp>
        <p:nvSpPr>
          <p:cNvPr id="4" name="Rechteck 3"/>
          <p:cNvSpPr/>
          <p:nvPr/>
        </p:nvSpPr>
        <p:spPr>
          <a:xfrm>
            <a:off x="1078302" y="2413337"/>
            <a:ext cx="6219646" cy="7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orlage_MG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Pra╠êsentation_Form1</Template>
  <TotalTime>0</TotalTime>
  <Words>955</Words>
  <Application>Microsoft Macintosh PowerPoint</Application>
  <PresentationFormat>Bildschirmpräsentation (4:3)</PresentationFormat>
  <Paragraphs>156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Myriad Pro</vt:lpstr>
      <vt:lpstr>Source Sans Pro</vt:lpstr>
      <vt:lpstr>Times New Roman</vt:lpstr>
      <vt:lpstr>Trebuchet MS</vt:lpstr>
      <vt:lpstr>Vorlage_MGF</vt:lpstr>
      <vt:lpstr>Französisch oder Latein? </vt:lpstr>
      <vt:lpstr>Die Sprachenfolge</vt:lpstr>
      <vt:lpstr>Die Ausbildungsrichtungen</vt:lpstr>
      <vt:lpstr>Die Ausbildungsrichtungen</vt:lpstr>
      <vt:lpstr>Die Ausbildungsrichtungen</vt:lpstr>
      <vt:lpstr>Latein</vt:lpstr>
      <vt:lpstr>Französisch</vt:lpstr>
      <vt:lpstr>PowerPoint-Präsentation</vt:lpstr>
      <vt:lpstr>Tipps </vt:lpstr>
      <vt:lpstr>Latein am MGF</vt:lpstr>
      <vt:lpstr>Latein am MGF</vt:lpstr>
      <vt:lpstr>Der aktuelle Lehrplan (1)</vt:lpstr>
      <vt:lpstr>Der aktuelle Lehrplan (2)</vt:lpstr>
      <vt:lpstr>Französisch am MGF</vt:lpstr>
      <vt:lpstr>Der aktuelle Lehrplan (1)</vt:lpstr>
      <vt:lpstr>Der aktuelle Lehrplan (2)</vt:lpstr>
      <vt:lpstr>Beispiele aus dem Schülerbuch der 7. Klasse</vt:lpstr>
      <vt:lpstr>PowerPoint-Präsentation</vt:lpstr>
      <vt:lpstr>PowerPoint-Präsentation</vt:lpstr>
      <vt:lpstr>PowerPoint-Präsentation</vt:lpstr>
      <vt:lpstr>Deutsch-französischer Entdeckungstag</vt:lpstr>
      <vt:lpstr>PowerPoint-Präsentation</vt:lpstr>
      <vt:lpstr>PowerPoint-Präsentation</vt:lpstr>
      <vt:lpstr>Haben Sie noch Fragen…?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Französisch oder Latein?</dc:title>
  <dc:creator>Ursula Schwoerer</dc:creator>
  <cp:lastModifiedBy>Microsoft Office User</cp:lastModifiedBy>
  <cp:revision>43</cp:revision>
  <dcterms:created xsi:type="dcterms:W3CDTF">2017-03-22T13:03:29Z</dcterms:created>
  <dcterms:modified xsi:type="dcterms:W3CDTF">2020-02-18T18:36:31Z</dcterms:modified>
</cp:coreProperties>
</file>