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sldIdLst>
    <p:sldId id="256" r:id="rId3"/>
    <p:sldId id="404" r:id="rId4"/>
    <p:sldId id="257" r:id="rId5"/>
    <p:sldId id="264" r:id="rId6"/>
    <p:sldId id="265" r:id="rId7"/>
    <p:sldId id="361" r:id="rId8"/>
    <p:sldId id="409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389" r:id="rId18"/>
    <p:sldId id="390" r:id="rId19"/>
    <p:sldId id="408" r:id="rId20"/>
    <p:sldId id="391" r:id="rId21"/>
    <p:sldId id="393" r:id="rId22"/>
    <p:sldId id="279" r:id="rId23"/>
    <p:sldId id="281" r:id="rId24"/>
    <p:sldId id="280" r:id="rId25"/>
    <p:sldId id="285" r:id="rId26"/>
    <p:sldId id="303" r:id="rId27"/>
    <p:sldId id="284" r:id="rId28"/>
    <p:sldId id="282" r:id="rId29"/>
    <p:sldId id="304" r:id="rId30"/>
    <p:sldId id="405" r:id="rId31"/>
    <p:sldId id="305" r:id="rId32"/>
    <p:sldId id="306" r:id="rId33"/>
    <p:sldId id="369" r:id="rId34"/>
    <p:sldId id="342" r:id="rId35"/>
    <p:sldId id="402" r:id="rId36"/>
    <p:sldId id="308" r:id="rId37"/>
    <p:sldId id="400" r:id="rId38"/>
    <p:sldId id="401" r:id="rId39"/>
    <p:sldId id="309" r:id="rId40"/>
    <p:sldId id="311" r:id="rId41"/>
    <p:sldId id="314" r:id="rId42"/>
    <p:sldId id="315" r:id="rId43"/>
    <p:sldId id="316" r:id="rId44"/>
    <p:sldId id="321" r:id="rId45"/>
    <p:sldId id="412" r:id="rId46"/>
    <p:sldId id="317" r:id="rId47"/>
    <p:sldId id="413" r:id="rId48"/>
    <p:sldId id="414" r:id="rId49"/>
    <p:sldId id="415" r:id="rId50"/>
    <p:sldId id="323" r:id="rId51"/>
    <p:sldId id="417" r:id="rId52"/>
    <p:sldId id="411" r:id="rId53"/>
    <p:sldId id="416" r:id="rId54"/>
    <p:sldId id="322" r:id="rId55"/>
    <p:sldId id="365" r:id="rId56"/>
    <p:sldId id="326" r:id="rId57"/>
    <p:sldId id="327" r:id="rId58"/>
    <p:sldId id="371" r:id="rId59"/>
    <p:sldId id="372" r:id="rId60"/>
    <p:sldId id="373" r:id="rId61"/>
    <p:sldId id="375" r:id="rId62"/>
    <p:sldId id="376" r:id="rId63"/>
    <p:sldId id="377" r:id="rId64"/>
    <p:sldId id="378" r:id="rId65"/>
    <p:sldId id="406" r:id="rId66"/>
    <p:sldId id="338" r:id="rId67"/>
    <p:sldId id="339" r:id="rId68"/>
    <p:sldId id="341" r:id="rId69"/>
    <p:sldId id="364" r:id="rId70"/>
    <p:sldId id="362" r:id="rId71"/>
    <p:sldId id="407" r:id="rId72"/>
    <p:sldId id="343" r:id="rId73"/>
    <p:sldId id="394" r:id="rId74"/>
    <p:sldId id="345" r:id="rId75"/>
    <p:sldId id="344" r:id="rId76"/>
    <p:sldId id="346" r:id="rId77"/>
    <p:sldId id="395" r:id="rId78"/>
    <p:sldId id="349" r:id="rId79"/>
    <p:sldId id="379" r:id="rId80"/>
    <p:sldId id="380" r:id="rId81"/>
    <p:sldId id="381" r:id="rId82"/>
    <p:sldId id="352" r:id="rId83"/>
    <p:sldId id="354" r:id="rId84"/>
    <p:sldId id="353" r:id="rId85"/>
    <p:sldId id="356" r:id="rId86"/>
    <p:sldId id="358" r:id="rId8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BB"/>
    <a:srgbClr val="315085"/>
    <a:srgbClr val="314F84"/>
    <a:srgbClr val="B4B12F"/>
    <a:srgbClr val="A0BB04"/>
    <a:srgbClr val="FF6D00"/>
    <a:srgbClr val="FFD626"/>
    <a:srgbClr val="ACBB26"/>
    <a:srgbClr val="ABBB21"/>
    <a:srgbClr val="17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1" autoAdjust="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208" y="1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Grafik_Startseit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"/>
            <a:ext cx="9180000" cy="68580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258158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88311" y="4955740"/>
            <a:ext cx="6400800" cy="5924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79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6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80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72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531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996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23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453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944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08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7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15392"/>
            <a:ext cx="8229600" cy="114300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50692"/>
            <a:ext cx="8229600" cy="3875471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15156D-6273-6F42-8FC9-641B32B64B37}"/>
              </a:ext>
            </a:extLst>
          </p:cNvPr>
          <p:cNvSpPr/>
          <p:nvPr userDrawn="1"/>
        </p:nvSpPr>
        <p:spPr>
          <a:xfrm>
            <a:off x="333632" y="308919"/>
            <a:ext cx="8452022" cy="6166022"/>
          </a:xfrm>
          <a:prstGeom prst="rect">
            <a:avLst/>
          </a:prstGeom>
          <a:noFill/>
          <a:ln w="25400">
            <a:solidFill>
              <a:srgbClr val="4A7EB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ED62C78-32A2-6C41-B4AA-E717B5C6769A}"/>
              </a:ext>
            </a:extLst>
          </p:cNvPr>
          <p:cNvSpPr/>
          <p:nvPr userDrawn="1"/>
        </p:nvSpPr>
        <p:spPr>
          <a:xfrm>
            <a:off x="7507224" y="5989320"/>
            <a:ext cx="1463040" cy="70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9" descr="Logo Blau.jpg">
            <a:extLst>
              <a:ext uri="{FF2B5EF4-FFF2-40B4-BE49-F238E27FC236}">
                <a16:creationId xmlns:a16="http://schemas.microsoft.com/office/drawing/2014/main" id="{652755D1-B972-8249-AD6C-FDC2BA39B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098" y="6154772"/>
            <a:ext cx="1280986" cy="49455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03A2E81-2B4B-894E-85AB-13ACFDB472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32" y="171106"/>
            <a:ext cx="1516328" cy="3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5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863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029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743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40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70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7522"/>
            <a:ext cx="8229600" cy="114300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40821"/>
            <a:ext cx="4038600" cy="41853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40821"/>
            <a:ext cx="4038600" cy="41853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7" descr="Logo Bla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2" y="149795"/>
            <a:ext cx="1280986" cy="494558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 flipH="1">
            <a:off x="143283" y="553590"/>
            <a:ext cx="7535334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 flipH="1">
            <a:off x="143282" y="6228862"/>
            <a:ext cx="8878656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 flipH="1">
            <a:off x="8686800" y="535163"/>
            <a:ext cx="335137" cy="0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2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7642"/>
            <a:ext cx="8229600" cy="114300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9529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Myriad Pro"/>
                <a:cs typeface="Myriad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640423"/>
            <a:ext cx="4040188" cy="3485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9529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Myriad Pro"/>
                <a:cs typeface="Myriad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640423"/>
            <a:ext cx="4041775" cy="3485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Bild 9" descr="Logo Bla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2" y="149795"/>
            <a:ext cx="1280986" cy="494558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 flipH="1">
            <a:off x="143283" y="553590"/>
            <a:ext cx="7535334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 flipH="1">
            <a:off x="143282" y="6228862"/>
            <a:ext cx="8878656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 flipH="1">
            <a:off x="8686800" y="535163"/>
            <a:ext cx="335137" cy="0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0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9286"/>
            <a:ext cx="8229600" cy="114300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Bild 5" descr="Logo Bla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2" y="149795"/>
            <a:ext cx="1280986" cy="494558"/>
          </a:xfrm>
          <a:prstGeom prst="rect">
            <a:avLst/>
          </a:prstGeom>
        </p:spPr>
      </p:pic>
      <p:cxnSp>
        <p:nvCxnSpPr>
          <p:cNvPr id="7" name="Gerade Verbindung 6"/>
          <p:cNvCxnSpPr/>
          <p:nvPr userDrawn="1"/>
        </p:nvCxnSpPr>
        <p:spPr>
          <a:xfrm flipH="1">
            <a:off x="143283" y="553590"/>
            <a:ext cx="7535334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 flipH="1">
            <a:off x="143282" y="6228862"/>
            <a:ext cx="8878656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 flipH="1">
            <a:off x="8686800" y="535163"/>
            <a:ext cx="335137" cy="0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Bild 4" descr="Logo Bla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2" y="149795"/>
            <a:ext cx="1280986" cy="494558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 flipH="1">
            <a:off x="143283" y="553590"/>
            <a:ext cx="7535334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flipH="1">
            <a:off x="143282" y="6228862"/>
            <a:ext cx="8878656" cy="26051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 flipH="1">
            <a:off x="8686800" y="535163"/>
            <a:ext cx="335137" cy="0"/>
          </a:xfrm>
          <a:prstGeom prst="line">
            <a:avLst/>
          </a:prstGeom>
          <a:ln w="19050">
            <a:solidFill>
              <a:srgbClr val="1761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9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42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44084E-FFC0-4A4D-A33B-E7B992182F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02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FD129-5F67-0B41-A9AD-2A1174B1C64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92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59A68-728D-0F43-ADC1-6E4E725800FA}" type="datetimeFigureOut">
              <a:rPr lang="de-DE" smtClean="0"/>
              <a:t>05.03.20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7B38-9A98-BE43-9B45-02DF9720A9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49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Informationsabend 2020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5. März 2020</a:t>
            </a:r>
          </a:p>
        </p:txBody>
      </p:sp>
    </p:spTree>
    <p:extLst>
      <p:ext uri="{BB962C8B-B14F-4D97-AF65-F5344CB8AC3E}">
        <p14:creationId xmlns:p14="http://schemas.microsoft.com/office/powerpoint/2010/main" val="284812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69" y="3114136"/>
            <a:ext cx="1881962" cy="26059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917BF2-EDDB-DA42-85E1-13B0D45D5E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6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63048" y="1460333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Gesamt</a:t>
            </a:r>
            <a:r>
              <a:rPr lang="de-DE" sz="2400" b="1" dirty="0">
                <a:latin typeface="Amble" pitchFamily="2" charset="0"/>
              </a:rPr>
              <a:t>durchschnitt</a:t>
            </a:r>
            <a:r>
              <a:rPr lang="de-DE" sz="2400" dirty="0">
                <a:latin typeface="Amble" pitchFamily="2" charset="0"/>
              </a:rPr>
              <a:t>  </a:t>
            </a:r>
          </a:p>
          <a:p>
            <a:pPr algn="ctr"/>
            <a:r>
              <a:rPr lang="de-DE" sz="2400" dirty="0">
                <a:latin typeface="Amble" pitchFamily="2" charset="0"/>
              </a:rPr>
              <a:t>mindestens 2,33</a:t>
            </a:r>
            <a:endParaRPr lang="de-DE" sz="2400" b="1" dirty="0">
              <a:latin typeface="Amble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24277" y="2849624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Möglichkeit des</a:t>
            </a:r>
            <a:br>
              <a:rPr lang="de-DE" sz="2400" dirty="0">
                <a:latin typeface="Amble" pitchFamily="2" charset="0"/>
              </a:rPr>
            </a:br>
            <a:r>
              <a:rPr lang="de-DE" sz="2400" b="1" dirty="0">
                <a:latin typeface="Amble" pitchFamily="2" charset="0"/>
              </a:rPr>
              <a:t>Probeunterrichts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63048" y="4328351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Übertritt nach der </a:t>
            </a:r>
            <a:br>
              <a:rPr lang="de-DE" sz="2200" dirty="0">
                <a:latin typeface="Amble" pitchFamily="2" charset="0"/>
              </a:rPr>
            </a:br>
            <a:r>
              <a:rPr lang="de-DE" sz="2200" dirty="0">
                <a:latin typeface="Amble" pitchFamily="2" charset="0"/>
              </a:rPr>
              <a:t>5. Klasse </a:t>
            </a:r>
            <a:r>
              <a:rPr lang="de-DE" sz="2200" b="1" dirty="0">
                <a:latin typeface="Amble" pitchFamily="2" charset="0"/>
              </a:rPr>
              <a:t>Mittelschule</a:t>
            </a:r>
            <a:r>
              <a:rPr lang="de-DE" sz="2200" dirty="0">
                <a:latin typeface="Amble" pitchFamily="2" charset="0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E86B7E3-765D-904C-95C2-02C55A07B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193" y="2293878"/>
            <a:ext cx="2911348" cy="6398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710514F-1E95-2D45-89E4-AEF0C7F803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60" y="3648628"/>
            <a:ext cx="2612644" cy="5742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1DFF6E0-5490-6A4F-BDD2-C3F1FB4F7E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972" y="5065799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265D8BA-F18E-A644-95FF-6DE7ED99B816}"/>
              </a:ext>
            </a:extLst>
          </p:cNvPr>
          <p:cNvSpPr txBox="1"/>
          <p:nvPr/>
        </p:nvSpPr>
        <p:spPr>
          <a:xfrm>
            <a:off x="3660528" y="1431672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Beurteilung</a:t>
            </a:r>
            <a:r>
              <a:rPr lang="de-DE" sz="2400" dirty="0">
                <a:latin typeface="Amble" pitchFamily="2" charset="0"/>
              </a:rPr>
              <a:t> der GS</a:t>
            </a:r>
          </a:p>
          <a:p>
            <a:pPr algn="ctr"/>
            <a:r>
              <a:rPr lang="de-DE" sz="2400" dirty="0">
                <a:latin typeface="Amble" pitchFamily="2" charset="0"/>
              </a:rPr>
              <a:t>zur Eignung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C01647-EB82-E043-A844-54F71056320D}"/>
              </a:ext>
            </a:extLst>
          </p:cNvPr>
          <p:cNvSpPr txBox="1"/>
          <p:nvPr/>
        </p:nvSpPr>
        <p:spPr>
          <a:xfrm>
            <a:off x="866677" y="3028778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Durchschnitt</a:t>
            </a:r>
          </a:p>
          <a:p>
            <a:pPr algn="ctr"/>
            <a:r>
              <a:rPr lang="de-DE" sz="2400" dirty="0">
                <a:latin typeface="Amble" pitchFamily="2" charset="0"/>
              </a:rPr>
              <a:t>nicht stark abweichend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BCA8E7-4C9F-1D4A-9F78-E36483617B06}"/>
              </a:ext>
            </a:extLst>
          </p:cNvPr>
          <p:cNvSpPr txBox="1"/>
          <p:nvPr/>
        </p:nvSpPr>
        <p:spPr>
          <a:xfrm>
            <a:off x="3596520" y="4559350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Ursachen für </a:t>
            </a:r>
            <a:r>
              <a:rPr lang="de-DE" sz="2200" b="1" dirty="0">
                <a:latin typeface="Amble" pitchFamily="2" charset="0"/>
              </a:rPr>
              <a:t>Nicht-Bestehen</a:t>
            </a:r>
          </a:p>
          <a:p>
            <a:pPr algn="ctr"/>
            <a:r>
              <a:rPr lang="de-DE" sz="2200" dirty="0">
                <a:latin typeface="Amble" pitchFamily="2" charset="0"/>
              </a:rPr>
              <a:t>nur kurzfristiger Natur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2DAD0-8B50-334B-AF5A-FD37C7014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673" y="2265217"/>
            <a:ext cx="2911348" cy="639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E3B8971-17A3-E845-8E0F-D92363DA6B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860" y="3827782"/>
            <a:ext cx="2612644" cy="574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5B67096-78FC-B848-9DBE-0444FCF94C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444" y="5296798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18A7A6D-D191-2F4E-9A49-C341C0BCEA23}"/>
              </a:ext>
            </a:extLst>
          </p:cNvPr>
          <p:cNvSpPr txBox="1"/>
          <p:nvPr/>
        </p:nvSpPr>
        <p:spPr>
          <a:xfrm>
            <a:off x="963048" y="1460333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Fächer:</a:t>
            </a:r>
          </a:p>
          <a:p>
            <a:pPr algn="ctr"/>
            <a:r>
              <a:rPr lang="de-DE" sz="2400" b="1" dirty="0">
                <a:latin typeface="Amble" pitchFamily="2" charset="0"/>
              </a:rPr>
              <a:t>Deutsch </a:t>
            </a:r>
            <a:r>
              <a:rPr lang="de-DE" sz="2400">
                <a:latin typeface="Amble" pitchFamily="2" charset="0"/>
              </a:rPr>
              <a:t>und</a:t>
            </a:r>
            <a:r>
              <a:rPr lang="de-DE" sz="2400" b="1">
                <a:latin typeface="Amble" pitchFamily="2" charset="0"/>
              </a:rPr>
              <a:t> Mathe</a:t>
            </a:r>
            <a:endParaRPr lang="de-DE" sz="2400" b="1" dirty="0">
              <a:latin typeface="Amble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7E6889-B836-4741-BE3E-7129B6564FF1}"/>
              </a:ext>
            </a:extLst>
          </p:cNvPr>
          <p:cNvSpPr txBox="1"/>
          <p:nvPr/>
        </p:nvSpPr>
        <p:spPr>
          <a:xfrm>
            <a:off x="4524277" y="2849624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Termin</a:t>
            </a:r>
            <a:r>
              <a:rPr lang="de-DE" sz="2400" dirty="0">
                <a:latin typeface="Amble" pitchFamily="2" charset="0"/>
              </a:rPr>
              <a:t>: 19./20. </a:t>
            </a:r>
            <a:br>
              <a:rPr lang="de-DE" sz="2400" dirty="0">
                <a:latin typeface="Amble" pitchFamily="2" charset="0"/>
              </a:rPr>
            </a:br>
            <a:r>
              <a:rPr lang="de-DE" sz="2400" dirty="0">
                <a:latin typeface="Amble" pitchFamily="2" charset="0"/>
              </a:rPr>
              <a:t>und 22. Mai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8FA593-AE60-BB47-AA2A-A93F5D69960E}"/>
              </a:ext>
            </a:extLst>
          </p:cNvPr>
          <p:cNvSpPr txBox="1"/>
          <p:nvPr/>
        </p:nvSpPr>
        <p:spPr>
          <a:xfrm>
            <a:off x="963048" y="4238915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latin typeface="Amble" pitchFamily="2" charset="0"/>
              </a:rPr>
              <a:t>Verhältnis</a:t>
            </a:r>
            <a:r>
              <a:rPr lang="de-DE" sz="2200" dirty="0">
                <a:latin typeface="Amble" pitchFamily="2" charset="0"/>
              </a:rPr>
              <a:t> schriftlich</a:t>
            </a:r>
          </a:p>
          <a:p>
            <a:pPr algn="ctr"/>
            <a:r>
              <a:rPr lang="de-DE" sz="2200" dirty="0">
                <a:latin typeface="Amble" pitchFamily="2" charset="0"/>
              </a:rPr>
              <a:t>und mündlich 2:1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841B717-B226-6C44-8B49-3F504FF11C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193" y="2293878"/>
            <a:ext cx="2911348" cy="639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7A0444-174C-8B44-8032-E0E5DBB0F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60" y="3648628"/>
            <a:ext cx="2612644" cy="574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4F20EF-EB65-F444-A2C3-A7FA7E419F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972" y="4976363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87AA918-61F5-5341-B4D5-9C562C609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35" y="538986"/>
            <a:ext cx="6266329" cy="57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6340F58-FA4E-9F49-86C5-ABA63BB87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97B3139-4964-2941-8EC7-82AE77611D6A}"/>
              </a:ext>
            </a:extLst>
          </p:cNvPr>
          <p:cNvSpPr txBox="1"/>
          <p:nvPr/>
        </p:nvSpPr>
        <p:spPr>
          <a:xfrm>
            <a:off x="963048" y="1460333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Individuelle</a:t>
            </a:r>
          </a:p>
          <a:p>
            <a:pPr algn="ctr"/>
            <a:r>
              <a:rPr lang="de-DE" sz="2400" dirty="0">
                <a:latin typeface="Amble" pitchFamily="2" charset="0"/>
              </a:rPr>
              <a:t>Ebene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4BA235D-3038-BE40-B0DE-7B9CDB3D805A}"/>
              </a:ext>
            </a:extLst>
          </p:cNvPr>
          <p:cNvSpPr txBox="1"/>
          <p:nvPr/>
        </p:nvSpPr>
        <p:spPr>
          <a:xfrm>
            <a:off x="4471702" y="2846341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Kontextuelle</a:t>
            </a:r>
          </a:p>
          <a:p>
            <a:pPr algn="ctr"/>
            <a:r>
              <a:rPr lang="de-DE" sz="2400" dirty="0">
                <a:latin typeface="Amble" pitchFamily="2" charset="0"/>
              </a:rPr>
              <a:t>Ebene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296DBC-FEFC-0F47-A4FB-06CD9B5C6341}"/>
              </a:ext>
            </a:extLst>
          </p:cNvPr>
          <p:cNvSpPr txBox="1"/>
          <p:nvPr/>
        </p:nvSpPr>
        <p:spPr>
          <a:xfrm>
            <a:off x="963048" y="4328351"/>
            <a:ext cx="457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mble" pitchFamily="2" charset="0"/>
              </a:rPr>
              <a:t>Interaktive</a:t>
            </a:r>
          </a:p>
          <a:p>
            <a:pPr algn="ctr"/>
            <a:r>
              <a:rPr lang="de-DE" sz="2000" dirty="0">
                <a:latin typeface="Amble" pitchFamily="2" charset="0"/>
              </a:rPr>
              <a:t>Ebene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966D1CC-A451-1C48-8992-CDBF47335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193" y="2293878"/>
            <a:ext cx="2911348" cy="6398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56931FE-000B-8C4B-98E5-1C9F4E652B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60" y="3648628"/>
            <a:ext cx="2612644" cy="574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ADC1CEA-E1F7-A14E-9C11-FCDD550DA0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972" y="5004244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E40C644-7566-8444-A9AC-1C989BE445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9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E1EA4D-30B9-7C46-A69F-9B4DF667C3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BA96EB-378A-D349-816C-F2B8DDE482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87B9E-C573-5C4D-BFF4-9170B49B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DB67DA-A412-AA4C-B646-0059CC4B7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126938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5132B4-DCFC-6148-8BBA-02EF80818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53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E2944C5-D9BB-8F4D-8904-900ECDE85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6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C387EC5-8C32-7C4D-8D9C-08CE82EEFB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64C79DAC-0989-6A4C-A958-35F9F6E2D2CC}"/>
              </a:ext>
            </a:extLst>
          </p:cNvPr>
          <p:cNvSpPr txBox="1"/>
          <p:nvPr/>
        </p:nvSpPr>
        <p:spPr>
          <a:xfrm>
            <a:off x="214293" y="1492669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Positionierung</a:t>
            </a:r>
            <a:r>
              <a:rPr lang="de-DE" sz="2400" dirty="0">
                <a:latin typeface="Amble" pitchFamily="2" charset="0"/>
              </a:rPr>
              <a:t> in</a:t>
            </a:r>
          </a:p>
          <a:p>
            <a:pPr algn="ctr"/>
            <a:r>
              <a:rPr lang="de-DE" sz="2400" dirty="0">
                <a:latin typeface="Amble" pitchFamily="2" charset="0"/>
              </a:rPr>
              <a:t>neuer Gruppe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55DA8E-0D77-BB47-B529-70EC6A6D45F3}"/>
              </a:ext>
            </a:extLst>
          </p:cNvPr>
          <p:cNvSpPr txBox="1"/>
          <p:nvPr/>
        </p:nvSpPr>
        <p:spPr>
          <a:xfrm>
            <a:off x="4524277" y="2487059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Natur, Technik, </a:t>
            </a:r>
          </a:p>
          <a:p>
            <a:pPr algn="ctr"/>
            <a:r>
              <a:rPr lang="de-DE" sz="2400" dirty="0">
                <a:latin typeface="Amble" pitchFamily="2" charset="0"/>
              </a:rPr>
              <a:t>Kultur und </a:t>
            </a:r>
            <a:r>
              <a:rPr lang="de-DE" sz="2400" b="1" dirty="0">
                <a:latin typeface="Amble" pitchFamily="2" charset="0"/>
              </a:rPr>
              <a:t>Werte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CF29A0-0D54-FE49-801A-A9130072CAAA}"/>
              </a:ext>
            </a:extLst>
          </p:cNvPr>
          <p:cNvSpPr txBox="1"/>
          <p:nvPr/>
        </p:nvSpPr>
        <p:spPr>
          <a:xfrm>
            <a:off x="706003" y="3154179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latin typeface="Amble" pitchFamily="2" charset="0"/>
              </a:rPr>
              <a:t>Erlebnispädagogik</a:t>
            </a:r>
          </a:p>
          <a:p>
            <a:pPr algn="ctr"/>
            <a:r>
              <a:rPr lang="de-DE" sz="2200" dirty="0">
                <a:latin typeface="Amble" pitchFamily="2" charset="0"/>
              </a:rPr>
              <a:t>in vielfältiger Ausprägung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E6C579-48D0-E842-A0B0-DA7541E5F2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8" y="2326214"/>
            <a:ext cx="2911348" cy="639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F078F98-CCA3-A542-967A-4ACB83EC0A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60" y="3286063"/>
            <a:ext cx="2612644" cy="574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2B0A4C0-A8BE-4C40-9DEC-5878A6EFC0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285" y="5335552"/>
            <a:ext cx="2882319" cy="6334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62A05F-832C-D04F-876C-6E6D34C8D2FE}"/>
              </a:ext>
            </a:extLst>
          </p:cNvPr>
          <p:cNvSpPr txBox="1"/>
          <p:nvPr/>
        </p:nvSpPr>
        <p:spPr>
          <a:xfrm>
            <a:off x="3691945" y="883955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Bungalowdorf mit</a:t>
            </a:r>
            <a:br>
              <a:rPr lang="de-DE" sz="2400" dirty="0">
                <a:latin typeface="Amble" pitchFamily="2" charset="0"/>
              </a:rPr>
            </a:br>
            <a:r>
              <a:rPr lang="de-DE" sz="2400" dirty="0">
                <a:latin typeface="Amble" pitchFamily="2" charset="0"/>
              </a:rPr>
              <a:t>einzelnen Hütten</a:t>
            </a:r>
            <a:endParaRPr lang="de-DE" sz="2400" b="1" dirty="0">
              <a:latin typeface="Amble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B62C3AF-545F-BC4C-AF5A-A66BC8A7C85E}"/>
              </a:ext>
            </a:extLst>
          </p:cNvPr>
          <p:cNvSpPr txBox="1"/>
          <p:nvPr/>
        </p:nvSpPr>
        <p:spPr>
          <a:xfrm>
            <a:off x="1082521" y="4653445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Ausflüge und Wanderungen</a:t>
            </a:r>
            <a:endParaRPr lang="de-DE" sz="2400" b="1" dirty="0">
              <a:latin typeface="Amble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EDED606-1595-7140-AAA0-0C105EA0AB94}"/>
              </a:ext>
            </a:extLst>
          </p:cNvPr>
          <p:cNvSpPr txBox="1"/>
          <p:nvPr/>
        </p:nvSpPr>
        <p:spPr>
          <a:xfrm>
            <a:off x="4524277" y="4593289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Sportliche </a:t>
            </a:r>
          </a:p>
          <a:p>
            <a:pPr algn="ctr"/>
            <a:r>
              <a:rPr lang="de-DE" sz="2200" dirty="0">
                <a:latin typeface="Amble" pitchFamily="2" charset="0"/>
              </a:rPr>
              <a:t>Aktivitäten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6C24704-3F24-B649-AF5A-3550BC1D22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090" y="1653514"/>
            <a:ext cx="2911348" cy="6398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455292-9C3C-324C-8133-4ED192B27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278" y="5484442"/>
            <a:ext cx="2612644" cy="5742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DB5A7AA-4AB6-E642-9171-317E6C36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43" y="3891627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3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F3FB7D-C80B-C340-B65B-D4EC8D34C0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87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B7FF13E-EF43-7E41-912D-9B3D3CC8CE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B137C6-A64A-0049-82FD-6450D6B8F2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3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636" y="940592"/>
            <a:ext cx="6796091" cy="46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2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978B97-969B-E443-BB83-A2C8631636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2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FA1D9-8554-4946-BD5B-AC82CE5A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DF45CCB-B178-4446-AEBF-2A67BC858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090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EEC8062-F052-854F-9CC3-5465745737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1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E703E30-EB13-B14C-9F27-99C4B836C1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17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C6D044E-39F3-0447-A102-A4F4200D6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3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216988" y="668054"/>
            <a:ext cx="6469811" cy="155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de-DE" sz="2400" b="1" dirty="0">
                <a:solidFill>
                  <a:srgbClr val="314F84"/>
                </a:solidFill>
                <a:latin typeface="Amble" pitchFamily="2" charset="0"/>
              </a:rPr>
              <a:t>Theater- und Kletter-“Klasse“ – ein breites Angebot an individueller Förderung</a:t>
            </a:r>
            <a:endParaRPr lang="de-DE" sz="3200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" y="0"/>
            <a:ext cx="1435380" cy="17903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24746" y="2140405"/>
            <a:ext cx="6556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/>
              <a:t>Kletterunterricht an der schuleigenen </a:t>
            </a:r>
            <a:r>
              <a:rPr lang="de-DE" dirty="0" err="1"/>
              <a:t>Boulderwand</a:t>
            </a:r>
            <a:r>
              <a:rPr lang="de-DE" dirty="0"/>
              <a:t> und im Kletterzentrum Landshut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Kooperation der Theater-“Klasse“ mit dem „kleinen </a:t>
            </a:r>
            <a:r>
              <a:rPr lang="de-DE" dirty="0" err="1"/>
              <a:t>theater</a:t>
            </a:r>
            <a:r>
              <a:rPr lang="de-DE" dirty="0"/>
              <a:t>“ Landshut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5862" y="3847119"/>
            <a:ext cx="2761541" cy="15567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502" y="3615169"/>
            <a:ext cx="3973186" cy="23958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794CF4-A870-484B-834B-AD1FBE56D8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0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216988" y="452804"/>
            <a:ext cx="6668220" cy="155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de-DE" sz="2400" b="1" dirty="0">
                <a:solidFill>
                  <a:srgbClr val="314F84"/>
                </a:solidFill>
              </a:rPr>
              <a:t>…und ganz neu seit dem Schuljahr 2017/2018</a:t>
            </a:r>
            <a:endParaRPr lang="de-DE" sz="3200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" y="0"/>
            <a:ext cx="1435380" cy="179036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50793" y="1633561"/>
            <a:ext cx="4485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Das Reit-Projekt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Reitsport in Verantwortung für Tier und Natur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Betreuung durch eine reit- und turniererfahrene Kollegin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25" y="1946991"/>
            <a:ext cx="2433705" cy="324494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31" y="3942287"/>
            <a:ext cx="2711554" cy="207354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91" y="3265485"/>
            <a:ext cx="3064718" cy="204314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55" y="3916772"/>
            <a:ext cx="3038273" cy="20990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9B512BD-A726-8B45-A21A-0F0E16E8963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91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216988" y="452804"/>
            <a:ext cx="6668220" cy="155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de-DE" sz="2400" b="1" dirty="0">
                <a:solidFill>
                  <a:srgbClr val="314F84"/>
                </a:solidFill>
              </a:rPr>
              <a:t>…und ganz neu seit dem Schuljahr 2018/2019</a:t>
            </a:r>
            <a:endParaRPr lang="de-DE" sz="3200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" y="0"/>
            <a:ext cx="1435380" cy="179036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50793" y="1633561"/>
            <a:ext cx="603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Das Golf-Projekt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In Kooperation mit dem Golf-Club in Landshut/</a:t>
            </a:r>
            <a:r>
              <a:rPr lang="de-DE" dirty="0" err="1"/>
              <a:t>Oberlippach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Unterstützt vom Deutschen Golf-Verband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Mit Profi-Trainerin Emile </a:t>
            </a:r>
            <a:r>
              <a:rPr lang="de-DE" dirty="0" err="1"/>
              <a:t>Rottenkolber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78" y="2971123"/>
            <a:ext cx="5460521" cy="28176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23" y="2971123"/>
            <a:ext cx="1910352" cy="28176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309F63-D111-8542-882A-199E79279A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75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039938" y="585493"/>
            <a:ext cx="6469811" cy="155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de-DE" sz="2400" b="1" dirty="0">
                <a:solidFill>
                  <a:srgbClr val="314F84"/>
                </a:solidFill>
                <a:latin typeface="Amble" pitchFamily="2" charset="0"/>
              </a:rPr>
              <a:t>Chinesisch am MGF</a:t>
            </a:r>
            <a:endParaRPr lang="de-DE" sz="3200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" y="0"/>
            <a:ext cx="1435380" cy="179036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123746" y="2086260"/>
            <a:ext cx="33860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Chinesisch-Projekt am Mittwoch von 13.45 bis 15.15 Uhr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Schüleraustausch mit einer international ausgerichteten </a:t>
            </a:r>
            <a:r>
              <a:rPr lang="de-DE" sz="2200" dirty="0" err="1"/>
              <a:t>Highschool</a:t>
            </a:r>
            <a:r>
              <a:rPr lang="de-DE" sz="2200" dirty="0"/>
              <a:t> in Peking ab Mai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Zusammenarbeit mit Chinesisch-Lehrerin Xiao Zhong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3945F5-6E7F-A048-A267-E412C362D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4" y="1874519"/>
            <a:ext cx="4255095" cy="42550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A28A42-A758-7247-B5C2-A69E389177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19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0512" y="704496"/>
            <a:ext cx="7333488" cy="1085870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rgbClr val="314F84"/>
                </a:solidFill>
                <a:latin typeface="Amble" pitchFamily="2" charset="0"/>
              </a:rPr>
              <a:t>„Eine Schule war noch niemals in New York“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" y="0"/>
            <a:ext cx="1435380" cy="17903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C23FCCF-ED97-9D48-A073-4D14CDCAF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36" y="2011679"/>
            <a:ext cx="5416611" cy="38454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F1D495D-2DD1-0247-BEBA-DEF273FF82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256" y="1534887"/>
            <a:ext cx="3199384" cy="23995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FAC566-E667-8B46-ADBE-9690F91B24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168" y="3820617"/>
            <a:ext cx="2867152" cy="21503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60117E-5EB1-4E4C-B233-63175FBD80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7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F36F694-5088-C44E-AF0A-6631B47118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4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DCF5300-1EA5-C741-80ED-EC9CF9ED7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8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DC68CA6-8952-3446-9019-F235B02A0A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6944" y="2167352"/>
            <a:ext cx="8445500" cy="4924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sz="1600" b="1" dirty="0">
                <a:latin typeface="Amble" pitchFamily="2" charset="0"/>
              </a:rPr>
              <a:t>Staatlich anerkannte Privatschule in kirchlicher Trägerschaft</a:t>
            </a:r>
          </a:p>
          <a:p>
            <a:pPr>
              <a:lnSpc>
                <a:spcPct val="120000"/>
              </a:lnSpc>
            </a:pPr>
            <a:r>
              <a:rPr lang="de-DE" sz="1600" dirty="0">
                <a:latin typeface="Amble" pitchFamily="2" charset="0"/>
              </a:rPr>
              <a:t>Träger: </a:t>
            </a:r>
            <a:r>
              <a:rPr lang="de-DE" sz="1600" b="1" dirty="0">
                <a:latin typeface="Amble" pitchFamily="2" charset="0"/>
              </a:rPr>
              <a:t>Schulstiftung der Diözese Regensburg , vertreten durch den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1600" b="1" dirty="0">
                <a:latin typeface="Amble" pitchFamily="2" charset="0"/>
              </a:rPr>
              <a:t>       H. H. Domdekan Johann Neumüller</a:t>
            </a:r>
          </a:p>
          <a:p>
            <a:pPr>
              <a:lnSpc>
                <a:spcPct val="120000"/>
              </a:lnSpc>
            </a:pPr>
            <a:r>
              <a:rPr lang="de-DE" sz="1600" dirty="0">
                <a:latin typeface="Amble" pitchFamily="2" charset="0"/>
              </a:rPr>
              <a:t>Unterstützung durch den Förderverein</a:t>
            </a:r>
          </a:p>
          <a:p>
            <a:pPr>
              <a:lnSpc>
                <a:spcPct val="120000"/>
              </a:lnSpc>
            </a:pPr>
            <a:r>
              <a:rPr lang="de-DE" sz="1600" dirty="0">
                <a:latin typeface="Amble" pitchFamily="2" charset="0"/>
              </a:rPr>
              <a:t>Namensgeber: Maristen-Schulbrüder – Fratres </a:t>
            </a:r>
            <a:r>
              <a:rPr lang="de-DE" sz="1600" dirty="0" err="1">
                <a:latin typeface="Amble" pitchFamily="2" charset="0"/>
              </a:rPr>
              <a:t>Maristae</a:t>
            </a:r>
            <a:r>
              <a:rPr lang="de-DE" sz="1600" dirty="0">
                <a:latin typeface="Amble" pitchFamily="2" charset="0"/>
              </a:rPr>
              <a:t> </a:t>
            </a:r>
            <a:r>
              <a:rPr lang="de-DE" sz="1600" dirty="0" err="1">
                <a:latin typeface="Amble" pitchFamily="2" charset="0"/>
              </a:rPr>
              <a:t>Scholarum</a:t>
            </a:r>
            <a:r>
              <a:rPr lang="de-DE" sz="1600" dirty="0">
                <a:latin typeface="Amble" pitchFamily="2" charset="0"/>
              </a:rPr>
              <a:t> FMS</a:t>
            </a:r>
          </a:p>
          <a:p>
            <a:pPr>
              <a:lnSpc>
                <a:spcPct val="120000"/>
              </a:lnSpc>
            </a:pPr>
            <a:r>
              <a:rPr lang="de-DE" sz="1600" dirty="0">
                <a:latin typeface="Amble" pitchFamily="2" charset="0"/>
              </a:rPr>
              <a:t>Ordensgründer: </a:t>
            </a:r>
            <a:r>
              <a:rPr lang="de-DE" sz="1600" b="1" dirty="0" err="1">
                <a:latin typeface="Amble" pitchFamily="2" charset="0"/>
              </a:rPr>
              <a:t>Marzellin</a:t>
            </a:r>
            <a:r>
              <a:rPr lang="de-DE" sz="1600" b="1" dirty="0">
                <a:latin typeface="Amble" pitchFamily="2" charset="0"/>
              </a:rPr>
              <a:t> </a:t>
            </a:r>
            <a:r>
              <a:rPr lang="de-DE" sz="1600" b="1" dirty="0" err="1">
                <a:latin typeface="Amble" pitchFamily="2" charset="0"/>
              </a:rPr>
              <a:t>Champagnat</a:t>
            </a:r>
            <a:r>
              <a:rPr lang="de-DE" sz="1600" b="1" dirty="0">
                <a:latin typeface="Amble" pitchFamily="2" charset="0"/>
              </a:rPr>
              <a:t> </a:t>
            </a:r>
            <a:r>
              <a:rPr lang="de-DE" sz="1600" dirty="0">
                <a:latin typeface="Amble" pitchFamily="2" charset="0"/>
              </a:rPr>
              <a:t>– Heiligsprechung: 18.4.1999	</a:t>
            </a:r>
          </a:p>
          <a:p>
            <a:pPr marL="0" indent="0">
              <a:lnSpc>
                <a:spcPct val="120000"/>
              </a:lnSpc>
              <a:buNone/>
            </a:pPr>
            <a:endParaRPr lang="de-DE" sz="1800" dirty="0">
              <a:latin typeface="Amble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1800" dirty="0">
                <a:latin typeface="Amble" pitchFamily="2" charset="0"/>
              </a:rPr>
              <a:t>		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1800" dirty="0">
                <a:latin typeface="Amble" pitchFamily="2" charset="0"/>
              </a:rPr>
              <a:t>		</a:t>
            </a:r>
            <a:endParaRPr lang="de-DE" sz="2000" dirty="0">
              <a:latin typeface="Amble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500" y="2265345"/>
            <a:ext cx="1384175" cy="214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19" y="4406201"/>
            <a:ext cx="2074942" cy="11343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885" y="4397503"/>
            <a:ext cx="833755" cy="11854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420" y="4405887"/>
            <a:ext cx="971772" cy="11686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558" y="4414271"/>
            <a:ext cx="968944" cy="1165266"/>
          </a:xfrm>
          <a:prstGeom prst="rect">
            <a:avLst/>
          </a:prstGeom>
        </p:spPr>
      </p:pic>
      <p:pic>
        <p:nvPicPr>
          <p:cNvPr id="10" name="Grafik 9" descr="P102034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283" y="4414272"/>
            <a:ext cx="1501642" cy="112623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216988" y="704496"/>
            <a:ext cx="6469811" cy="1143000"/>
          </a:xfrm>
        </p:spPr>
        <p:txBody>
          <a:bodyPr>
            <a:normAutofit/>
          </a:bodyPr>
          <a:lstStyle/>
          <a:p>
            <a:r>
              <a:rPr lang="de-DE" sz="3000" b="1" dirty="0">
                <a:solidFill>
                  <a:srgbClr val="314F84"/>
                </a:solidFill>
                <a:latin typeface="Amble" pitchFamily="2" charset="0"/>
              </a:rPr>
              <a:t>Das Maristen-Gymnasium Furth – Profil</a:t>
            </a:r>
            <a:endParaRPr lang="de-DE" sz="3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40" y="0"/>
            <a:ext cx="1427500" cy="17758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012EE8A-9011-2B4B-BFA8-258BE642F50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1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5EBB9B2-2173-8D4B-8128-2895E70E67CD}"/>
              </a:ext>
            </a:extLst>
          </p:cNvPr>
          <p:cNvSpPr txBox="1"/>
          <p:nvPr/>
        </p:nvSpPr>
        <p:spPr>
          <a:xfrm>
            <a:off x="275744" y="1525035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4 Tage</a:t>
            </a:r>
            <a:r>
              <a:rPr lang="de-DE" sz="2400" dirty="0">
                <a:latin typeface="Amble" pitchFamily="2" charset="0"/>
              </a:rPr>
              <a:t> </a:t>
            </a:r>
            <a:r>
              <a:rPr lang="de-DE" sz="2400" b="1" dirty="0">
                <a:latin typeface="Amble" pitchFamily="2" charset="0"/>
              </a:rPr>
              <a:t>ganztags</a:t>
            </a:r>
          </a:p>
          <a:p>
            <a:pPr algn="ctr"/>
            <a:r>
              <a:rPr lang="de-DE" sz="2400" dirty="0">
                <a:latin typeface="Amble" pitchFamily="2" charset="0"/>
              </a:rPr>
              <a:t>(Montag bis Donnerstag)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E61B17-6172-8049-B189-13ADEC571570}"/>
              </a:ext>
            </a:extLst>
          </p:cNvPr>
          <p:cNvSpPr txBox="1"/>
          <p:nvPr/>
        </p:nvSpPr>
        <p:spPr>
          <a:xfrm>
            <a:off x="4013220" y="4574384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Kosten nur für</a:t>
            </a:r>
          </a:p>
          <a:p>
            <a:pPr algn="ctr"/>
            <a:r>
              <a:rPr lang="de-DE" sz="2400" b="1" dirty="0">
                <a:latin typeface="Amble" pitchFamily="2" charset="0"/>
              </a:rPr>
              <a:t>das Mittagessen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2BD237-CCA8-CC4B-B1BE-AF9CDAFA8193}"/>
              </a:ext>
            </a:extLst>
          </p:cNvPr>
          <p:cNvSpPr txBox="1"/>
          <p:nvPr/>
        </p:nvSpPr>
        <p:spPr>
          <a:xfrm>
            <a:off x="516532" y="3454971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latin typeface="Amble" pitchFamily="2" charset="0"/>
              </a:rPr>
              <a:t>Mittagessen</a:t>
            </a:r>
          </a:p>
          <a:p>
            <a:pPr algn="ctr"/>
            <a:r>
              <a:rPr lang="de-DE" sz="2200" dirty="0">
                <a:latin typeface="Amble" pitchFamily="2" charset="0"/>
              </a:rPr>
              <a:t>Montag bis Donnerstag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C7048AC-1F05-B54F-B8EF-284EBF1EF6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8" y="2326214"/>
            <a:ext cx="2911348" cy="639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A1B3CA0-F4CB-FC4B-A929-245367C38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978" y="5419240"/>
            <a:ext cx="2612644" cy="5742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575D4FD-553F-8E4A-B18D-80C3E5BF3253}"/>
              </a:ext>
            </a:extLst>
          </p:cNvPr>
          <p:cNvSpPr txBox="1"/>
          <p:nvPr/>
        </p:nvSpPr>
        <p:spPr>
          <a:xfrm>
            <a:off x="4028773" y="2678544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8 bis 16 Uhr</a:t>
            </a:r>
          </a:p>
          <a:p>
            <a:pPr algn="ctr"/>
            <a:r>
              <a:rPr lang="de-DE" sz="2400" dirty="0">
                <a:latin typeface="Amble" pitchFamily="2" charset="0"/>
              </a:rPr>
              <a:t>bzw. 8 bis 12.50 Uhr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33AB14C-5592-D047-9215-8072DA8775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65" y="3445555"/>
            <a:ext cx="2911348" cy="6398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E4F0DBB-5520-BC4B-BD6F-80F651FA3C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949" y="4190434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62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49BBF5BA-8E9E-2E44-8BC2-CE3B9B5BF383}"/>
              </a:ext>
            </a:extLst>
          </p:cNvPr>
          <p:cNvSpPr txBox="1"/>
          <p:nvPr/>
        </p:nvSpPr>
        <p:spPr>
          <a:xfrm>
            <a:off x="2367180" y="1084588"/>
            <a:ext cx="440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Mittagsfreizeit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2819E9F-C48A-8A44-91D1-1ED40AD40147}"/>
              </a:ext>
            </a:extLst>
          </p:cNvPr>
          <p:cNvSpPr txBox="1"/>
          <p:nvPr/>
        </p:nvSpPr>
        <p:spPr>
          <a:xfrm>
            <a:off x="2367179" y="5419469"/>
            <a:ext cx="4409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rhythmisierter</a:t>
            </a:r>
          </a:p>
          <a:p>
            <a:pPr algn="ctr"/>
            <a:r>
              <a:rPr lang="de-DE" sz="2000" dirty="0">
                <a:latin typeface="Amble" pitchFamily="2" charset="0"/>
              </a:rPr>
              <a:t>Schulalltag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EF6E8BC-F896-924B-B0DE-3B9A3B7935C6}"/>
              </a:ext>
            </a:extLst>
          </p:cNvPr>
          <p:cNvSpPr txBox="1"/>
          <p:nvPr/>
        </p:nvSpPr>
        <p:spPr>
          <a:xfrm>
            <a:off x="-364293" y="3213518"/>
            <a:ext cx="4409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zusätzliche Übungszeit</a:t>
            </a:r>
          </a:p>
          <a:p>
            <a:pPr algn="ctr"/>
            <a:r>
              <a:rPr lang="de-DE" sz="2000" dirty="0">
                <a:latin typeface="Amble" pitchFamily="2" charset="0"/>
              </a:rPr>
              <a:t>beim Lehrer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B117E7-7873-9047-92F3-962229E8B573}"/>
              </a:ext>
            </a:extLst>
          </p:cNvPr>
          <p:cNvSpPr txBox="1"/>
          <p:nvPr/>
        </p:nvSpPr>
        <p:spPr>
          <a:xfrm>
            <a:off x="5297948" y="3350964"/>
            <a:ext cx="440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Projekte/AGs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7036D67-9BD8-4B47-A64F-E9118EDD234E}"/>
              </a:ext>
            </a:extLst>
          </p:cNvPr>
          <p:cNvSpPr txBox="1"/>
          <p:nvPr/>
        </p:nvSpPr>
        <p:spPr>
          <a:xfrm>
            <a:off x="162358" y="4591981"/>
            <a:ext cx="440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Studierzeiten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DB337E-68EA-AE47-A4A2-E805BD5611EF}"/>
              </a:ext>
            </a:extLst>
          </p:cNvPr>
          <p:cNvSpPr txBox="1"/>
          <p:nvPr/>
        </p:nvSpPr>
        <p:spPr>
          <a:xfrm>
            <a:off x="4744034" y="4587131"/>
            <a:ext cx="440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Verlässlichkeit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4C204EE-DABA-454D-9601-356B4E705D13}"/>
              </a:ext>
            </a:extLst>
          </p:cNvPr>
          <p:cNvSpPr txBox="1"/>
          <p:nvPr/>
        </p:nvSpPr>
        <p:spPr>
          <a:xfrm>
            <a:off x="162359" y="2147681"/>
            <a:ext cx="4409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Lernbüro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623341D-F489-5B4B-AEAC-597DDA121529}"/>
              </a:ext>
            </a:extLst>
          </p:cNvPr>
          <p:cNvSpPr txBox="1"/>
          <p:nvPr/>
        </p:nvSpPr>
        <p:spPr>
          <a:xfrm>
            <a:off x="4734361" y="2011134"/>
            <a:ext cx="4409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mble" pitchFamily="2" charset="0"/>
              </a:rPr>
              <a:t>gemeinsames</a:t>
            </a:r>
          </a:p>
          <a:p>
            <a:pPr algn="ctr"/>
            <a:r>
              <a:rPr lang="de-DE" sz="2000" dirty="0">
                <a:latin typeface="Amble" pitchFamily="2" charset="0"/>
              </a:rPr>
              <a:t>Mittagessen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D59E21-5925-904D-BF08-1FC8A0029B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675">
            <a:off x="2751993" y="1481110"/>
            <a:ext cx="679143" cy="5336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E2529D2-C89B-2C41-A3DF-C2A0131DAE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3302">
            <a:off x="5719943" y="1461633"/>
            <a:ext cx="679143" cy="53361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30507FB-EA07-8C4C-B06B-FE7A632F12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86183">
            <a:off x="2751992" y="5122895"/>
            <a:ext cx="679143" cy="5336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93C3A5F-434B-4642-86DF-C4323BEBC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71773">
            <a:off x="5841023" y="5122896"/>
            <a:ext cx="679143" cy="53361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85DABAA-95C6-EC40-934A-21076907E4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37132">
            <a:off x="6740955" y="3911020"/>
            <a:ext cx="679143" cy="53361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88BD1536-F358-7441-9A8A-8BA85CE43B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43901">
            <a:off x="1945669" y="4047228"/>
            <a:ext cx="589845" cy="46344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AF72327-A1B8-F440-854B-FB8401647E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1977">
            <a:off x="1865235" y="2668590"/>
            <a:ext cx="589845" cy="46344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CD6956A-120D-6342-87C3-6AD5454D22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82409">
            <a:off x="6875772" y="2804222"/>
            <a:ext cx="534366" cy="41985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3856ADE-958D-0645-8143-1F9482AB078E}"/>
              </a:ext>
            </a:extLst>
          </p:cNvPr>
          <p:cNvSpPr txBox="1"/>
          <p:nvPr/>
        </p:nvSpPr>
        <p:spPr>
          <a:xfrm>
            <a:off x="2529541" y="2866007"/>
            <a:ext cx="4409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315085"/>
                </a:solidFill>
                <a:latin typeface="Amble" pitchFamily="2" charset="0"/>
              </a:rPr>
              <a:t>Lehrplan/Lernziele</a:t>
            </a:r>
          </a:p>
          <a:p>
            <a:pPr algn="ctr"/>
            <a:r>
              <a:rPr lang="de-DE" sz="2000" b="1" dirty="0">
                <a:solidFill>
                  <a:srgbClr val="315085"/>
                </a:solidFill>
                <a:latin typeface="Amble" pitchFamily="2" charset="0"/>
              </a:rPr>
              <a:t>und Fächer</a:t>
            </a:r>
          </a:p>
          <a:p>
            <a:pPr algn="ctr"/>
            <a:r>
              <a:rPr lang="de-DE" sz="2000" b="1" dirty="0">
                <a:solidFill>
                  <a:srgbClr val="315085"/>
                </a:solidFill>
                <a:latin typeface="Amble" pitchFamily="2" charset="0"/>
              </a:rPr>
              <a:t>wie bisher</a:t>
            </a:r>
          </a:p>
        </p:txBody>
      </p:sp>
    </p:spTree>
    <p:extLst>
      <p:ext uri="{BB962C8B-B14F-4D97-AF65-F5344CB8AC3E}">
        <p14:creationId xmlns:p14="http://schemas.microsoft.com/office/powerpoint/2010/main" val="277708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61160FA-4D8E-FE42-8A9D-5BD0FEE6BC72}"/>
              </a:ext>
            </a:extLst>
          </p:cNvPr>
          <p:cNvSpPr txBox="1"/>
          <p:nvPr/>
        </p:nvSpPr>
        <p:spPr>
          <a:xfrm>
            <a:off x="275744" y="1525035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Komplette Klasse</a:t>
            </a:r>
          </a:p>
          <a:p>
            <a:pPr algn="ctr"/>
            <a:r>
              <a:rPr lang="de-DE" sz="2400" dirty="0">
                <a:latin typeface="Amble" pitchFamily="2" charset="0"/>
              </a:rPr>
              <a:t>im GTS-Angebot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BAE99D-4B4D-E545-A1A5-9017E356AB8A}"/>
              </a:ext>
            </a:extLst>
          </p:cNvPr>
          <p:cNvSpPr txBox="1"/>
          <p:nvPr/>
        </p:nvSpPr>
        <p:spPr>
          <a:xfrm>
            <a:off x="3951673" y="4644703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Zusätzliche</a:t>
            </a:r>
          </a:p>
          <a:p>
            <a:pPr algn="ctr"/>
            <a:r>
              <a:rPr lang="de-DE" sz="2400" dirty="0">
                <a:latin typeface="Amble" pitchFamily="2" charset="0"/>
              </a:rPr>
              <a:t>Übungszeiten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A01E67-782F-4146-8C82-5ED965913671}"/>
              </a:ext>
            </a:extLst>
          </p:cNvPr>
          <p:cNvSpPr txBox="1"/>
          <p:nvPr/>
        </p:nvSpPr>
        <p:spPr>
          <a:xfrm>
            <a:off x="814202" y="3521320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Keine </a:t>
            </a:r>
            <a:r>
              <a:rPr lang="de-DE" sz="2200" b="1" dirty="0">
                <a:latin typeface="Amble" pitchFamily="2" charset="0"/>
              </a:rPr>
              <a:t>schriftlichen</a:t>
            </a:r>
          </a:p>
          <a:p>
            <a:pPr algn="ctr"/>
            <a:r>
              <a:rPr lang="de-DE" sz="2200" dirty="0">
                <a:latin typeface="Amble" pitchFamily="2" charset="0"/>
              </a:rPr>
              <a:t>Hausaufgaben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6FCB4B-B98E-6944-BC5B-855D6C947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8" y="2326214"/>
            <a:ext cx="2911348" cy="639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446DAA8-BA94-0C40-8F2A-B44DA53E80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31" y="5489559"/>
            <a:ext cx="2612644" cy="5742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0E95BC9-E5EF-944B-BFF3-EF26D326E3DC}"/>
              </a:ext>
            </a:extLst>
          </p:cNvPr>
          <p:cNvSpPr txBox="1"/>
          <p:nvPr/>
        </p:nvSpPr>
        <p:spPr>
          <a:xfrm>
            <a:off x="3951673" y="2505683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Rhythmisierung </a:t>
            </a:r>
            <a:r>
              <a:rPr lang="de-DE" sz="2400" dirty="0">
                <a:latin typeface="Amble" pitchFamily="2" charset="0"/>
              </a:rPr>
              <a:t>im</a:t>
            </a:r>
          </a:p>
          <a:p>
            <a:pPr algn="ctr"/>
            <a:r>
              <a:rPr lang="de-DE" sz="2400" dirty="0">
                <a:latin typeface="Amble" pitchFamily="2" charset="0"/>
              </a:rPr>
              <a:t>ganzen Schulalltag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F84379-63C6-D74A-A4F6-CEFB6445E0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818" y="3275242"/>
            <a:ext cx="2911348" cy="639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440703C-92EF-B84F-9810-B798AA08AD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81" y="4258768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0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D87A0B2-D5DD-344A-BC13-CC9576CAD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7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8E8CE5-C454-4442-AD3C-99B4D94E70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" y="0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2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F054316-DC87-294B-9D72-2CDBD075F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1188477-0889-604C-BCAB-DF4CA67E20C2}"/>
              </a:ext>
            </a:extLst>
          </p:cNvPr>
          <p:cNvSpPr txBox="1"/>
          <p:nvPr/>
        </p:nvSpPr>
        <p:spPr>
          <a:xfrm>
            <a:off x="2010506" y="6242545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Sport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3ABF7-578B-0A4A-9197-BC30CDF4205B}"/>
              </a:ext>
            </a:extLst>
          </p:cNvPr>
          <p:cNvSpPr txBox="1"/>
          <p:nvPr/>
        </p:nvSpPr>
        <p:spPr>
          <a:xfrm>
            <a:off x="3053862" y="6242546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Studierzeit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4C48FE-2B57-BE49-AAED-4A4920A36B51}"/>
              </a:ext>
            </a:extLst>
          </p:cNvPr>
          <p:cNvSpPr txBox="1"/>
          <p:nvPr/>
        </p:nvSpPr>
        <p:spPr>
          <a:xfrm>
            <a:off x="4428393" y="62425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Studierzeit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C5203B-7455-7F46-AAED-A3665091F7B7}"/>
              </a:ext>
            </a:extLst>
          </p:cNvPr>
          <p:cNvSpPr txBox="1"/>
          <p:nvPr/>
        </p:nvSpPr>
        <p:spPr>
          <a:xfrm>
            <a:off x="5861541" y="62425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Kunst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D44C54-0B6B-194C-9D9B-1284227A55F7}"/>
              </a:ext>
            </a:extLst>
          </p:cNvPr>
          <p:cNvSpPr txBox="1"/>
          <p:nvPr/>
        </p:nvSpPr>
        <p:spPr>
          <a:xfrm>
            <a:off x="307728" y="6242545"/>
            <a:ext cx="115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15.15-16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8794551-E817-8348-B472-C188702FFEA2}"/>
              </a:ext>
            </a:extLst>
          </p:cNvPr>
          <p:cNvSpPr txBox="1"/>
          <p:nvPr/>
        </p:nvSpPr>
        <p:spPr>
          <a:xfrm>
            <a:off x="1701307" y="5873213"/>
            <a:ext cx="127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Studierzeit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3F3B7F8-50AD-EF4B-96A1-3B738D0F6EAD}"/>
              </a:ext>
            </a:extLst>
          </p:cNvPr>
          <p:cNvSpPr txBox="1"/>
          <p:nvPr/>
        </p:nvSpPr>
        <p:spPr>
          <a:xfrm>
            <a:off x="3059721" y="58380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Mathe (Üb)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6EFA008-3BEE-174F-8BEF-2F2611011448}"/>
              </a:ext>
            </a:extLst>
          </p:cNvPr>
          <p:cNvSpPr txBox="1"/>
          <p:nvPr/>
        </p:nvSpPr>
        <p:spPr>
          <a:xfrm>
            <a:off x="4561744" y="5838044"/>
            <a:ext cx="97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Projekte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E13A99E-7856-2B42-ABB2-738946B681E5}"/>
              </a:ext>
            </a:extLst>
          </p:cNvPr>
          <p:cNvSpPr txBox="1"/>
          <p:nvPr/>
        </p:nvSpPr>
        <p:spPr>
          <a:xfrm>
            <a:off x="5838097" y="5846782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Studierzeit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B9FDBFA-23EF-124F-A441-07794FA5439A}"/>
              </a:ext>
            </a:extLst>
          </p:cNvPr>
          <p:cNvSpPr txBox="1"/>
          <p:nvPr/>
        </p:nvSpPr>
        <p:spPr>
          <a:xfrm>
            <a:off x="128217" y="5855520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14.30-15.15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C9EE15-1CFB-274E-A6CE-63E469203061}"/>
              </a:ext>
            </a:extLst>
          </p:cNvPr>
          <p:cNvSpPr txBox="1"/>
          <p:nvPr/>
        </p:nvSpPr>
        <p:spPr>
          <a:xfrm>
            <a:off x="1799493" y="5468603"/>
            <a:ext cx="96275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9D0A99-0338-614D-82B1-89B36D758AA1}"/>
              </a:ext>
            </a:extLst>
          </p:cNvPr>
          <p:cNvSpPr txBox="1"/>
          <p:nvPr/>
        </p:nvSpPr>
        <p:spPr>
          <a:xfrm>
            <a:off x="3290886" y="5468384"/>
            <a:ext cx="79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Mathe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DE39140-C905-E443-A4EA-3A7E2D4C4555}"/>
              </a:ext>
            </a:extLst>
          </p:cNvPr>
          <p:cNvSpPr txBox="1"/>
          <p:nvPr/>
        </p:nvSpPr>
        <p:spPr>
          <a:xfrm>
            <a:off x="4572000" y="5459482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Projekte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6F2532-0900-FC4B-922C-B6420A5E1489}"/>
              </a:ext>
            </a:extLst>
          </p:cNvPr>
          <p:cNvSpPr txBox="1"/>
          <p:nvPr/>
        </p:nvSpPr>
        <p:spPr>
          <a:xfrm>
            <a:off x="6053138" y="5459590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25C884B-2909-7C4F-9E1E-C32C2D8918A8}"/>
              </a:ext>
            </a:extLst>
          </p:cNvPr>
          <p:cNvSpPr txBox="1"/>
          <p:nvPr/>
        </p:nvSpPr>
        <p:spPr>
          <a:xfrm>
            <a:off x="128217" y="5451127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13.45-14.30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F837B28-585E-3D4D-9057-020F26681620}"/>
              </a:ext>
            </a:extLst>
          </p:cNvPr>
          <p:cNvSpPr/>
          <p:nvPr/>
        </p:nvSpPr>
        <p:spPr>
          <a:xfrm>
            <a:off x="1701307" y="4620641"/>
            <a:ext cx="7043004" cy="816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D19E3AE-51DE-1C4C-8778-A8445FB874BD}"/>
              </a:ext>
            </a:extLst>
          </p:cNvPr>
          <p:cNvSpPr txBox="1"/>
          <p:nvPr/>
        </p:nvSpPr>
        <p:spPr>
          <a:xfrm>
            <a:off x="2757851" y="4704296"/>
            <a:ext cx="4486799" cy="65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MITTAGSPAUSE</a:t>
            </a:r>
          </a:p>
          <a:p>
            <a:pPr algn="ctr"/>
            <a:r>
              <a:rPr lang="de-DE" dirty="0"/>
              <a:t>Wahlkurse, Neigungsgruppen, Freizeitbereich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CE9CA8B-3140-BD45-A693-DBA66C04C966}"/>
              </a:ext>
            </a:extLst>
          </p:cNvPr>
          <p:cNvSpPr/>
          <p:nvPr/>
        </p:nvSpPr>
        <p:spPr>
          <a:xfrm>
            <a:off x="1537007" y="1740939"/>
            <a:ext cx="704300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9891CF1-7725-3A44-AB2B-F919CFB7BC44}"/>
              </a:ext>
            </a:extLst>
          </p:cNvPr>
          <p:cNvSpPr txBox="1"/>
          <p:nvPr/>
        </p:nvSpPr>
        <p:spPr>
          <a:xfrm>
            <a:off x="4376990" y="1667314"/>
            <a:ext cx="132335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Ankommen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8508675-32C1-4D42-9FBB-AD3F830BA576}"/>
              </a:ext>
            </a:extLst>
          </p:cNvPr>
          <p:cNvSpPr txBox="1"/>
          <p:nvPr/>
        </p:nvSpPr>
        <p:spPr>
          <a:xfrm>
            <a:off x="1802509" y="2880950"/>
            <a:ext cx="100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6DA1D37-B642-C344-8253-F11B72C95B3E}"/>
              </a:ext>
            </a:extLst>
          </p:cNvPr>
          <p:cNvSpPr txBox="1"/>
          <p:nvPr/>
        </p:nvSpPr>
        <p:spPr>
          <a:xfrm>
            <a:off x="3012492" y="2873941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Lernbüro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D0B590-B8C5-6D49-84F9-86C323CCB89D}"/>
              </a:ext>
            </a:extLst>
          </p:cNvPr>
          <p:cNvSpPr txBox="1"/>
          <p:nvPr/>
        </p:nvSpPr>
        <p:spPr>
          <a:xfrm>
            <a:off x="4464295" y="28565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F0EFCEC-8E04-744E-97B6-D2285319F9DC}"/>
              </a:ext>
            </a:extLst>
          </p:cNvPr>
          <p:cNvSpPr txBox="1"/>
          <p:nvPr/>
        </p:nvSpPr>
        <p:spPr>
          <a:xfrm>
            <a:off x="5897443" y="28565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Lernbüro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9F08C17-BDE4-8E42-BCE7-25A89DF3E09D}"/>
              </a:ext>
            </a:extLst>
          </p:cNvPr>
          <p:cNvSpPr txBox="1"/>
          <p:nvPr/>
        </p:nvSpPr>
        <p:spPr>
          <a:xfrm>
            <a:off x="218062" y="2869534"/>
            <a:ext cx="119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9.30-10.15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91C1C89-1846-1543-8E10-C4A725DD2A0A}"/>
              </a:ext>
            </a:extLst>
          </p:cNvPr>
          <p:cNvSpPr txBox="1"/>
          <p:nvPr/>
        </p:nvSpPr>
        <p:spPr>
          <a:xfrm>
            <a:off x="1910497" y="2498819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Musik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6ED2969-9E3E-4144-A1BD-2DF2C9B7F831}"/>
              </a:ext>
            </a:extLst>
          </p:cNvPr>
          <p:cNvSpPr txBox="1"/>
          <p:nvPr/>
        </p:nvSpPr>
        <p:spPr>
          <a:xfrm>
            <a:off x="3095623" y="2452077"/>
            <a:ext cx="1195395" cy="37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CE4B0B2-626D-CE4D-AF64-4EFD0109E555}"/>
              </a:ext>
            </a:extLst>
          </p:cNvPr>
          <p:cNvSpPr txBox="1"/>
          <p:nvPr/>
        </p:nvSpPr>
        <p:spPr>
          <a:xfrm>
            <a:off x="4597646" y="2452076"/>
            <a:ext cx="97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Kunst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5D73BB8-66E5-0C4D-B25E-8AE0796642EA}"/>
              </a:ext>
            </a:extLst>
          </p:cNvPr>
          <p:cNvSpPr txBox="1"/>
          <p:nvPr/>
        </p:nvSpPr>
        <p:spPr>
          <a:xfrm>
            <a:off x="5873999" y="2460814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733C9C8-69DC-1749-8BAA-C90BEE4AFC03}"/>
              </a:ext>
            </a:extLst>
          </p:cNvPr>
          <p:cNvSpPr txBox="1"/>
          <p:nvPr/>
        </p:nvSpPr>
        <p:spPr>
          <a:xfrm>
            <a:off x="164119" y="2469552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8.45-9.30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75D6010-94B6-6846-BF67-64EA9063BC4E}"/>
              </a:ext>
            </a:extLst>
          </p:cNvPr>
          <p:cNvSpPr txBox="1"/>
          <p:nvPr/>
        </p:nvSpPr>
        <p:spPr>
          <a:xfrm>
            <a:off x="1543386" y="2110271"/>
            <a:ext cx="156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Morgenkreis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6551204-E0BA-1242-9009-992EDF1BB15D}"/>
              </a:ext>
            </a:extLst>
          </p:cNvPr>
          <p:cNvSpPr txBox="1"/>
          <p:nvPr/>
        </p:nvSpPr>
        <p:spPr>
          <a:xfrm>
            <a:off x="3239231" y="2082416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Englisch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386C39E-6D6D-8A46-A56E-7CEDEE4C1D8A}"/>
              </a:ext>
            </a:extLst>
          </p:cNvPr>
          <p:cNvSpPr txBox="1"/>
          <p:nvPr/>
        </p:nvSpPr>
        <p:spPr>
          <a:xfrm>
            <a:off x="4607902" y="2073514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BD965CE-B691-644F-A8D0-64E8D8E3B4A9}"/>
              </a:ext>
            </a:extLst>
          </p:cNvPr>
          <p:cNvSpPr txBox="1"/>
          <p:nvPr/>
        </p:nvSpPr>
        <p:spPr>
          <a:xfrm>
            <a:off x="6089040" y="2073622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4171368-A078-6E46-8BE3-C9080793C29B}"/>
              </a:ext>
            </a:extLst>
          </p:cNvPr>
          <p:cNvSpPr txBox="1"/>
          <p:nvPr/>
        </p:nvSpPr>
        <p:spPr>
          <a:xfrm>
            <a:off x="164119" y="2065159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8.00-8.45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FFF1D50-D3E5-BE43-9E4F-B9FF57CA3BC6}"/>
              </a:ext>
            </a:extLst>
          </p:cNvPr>
          <p:cNvSpPr/>
          <p:nvPr/>
        </p:nvSpPr>
        <p:spPr>
          <a:xfrm>
            <a:off x="1612306" y="3250282"/>
            <a:ext cx="704300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6A329AB-28BB-6542-9B0B-9FE92EFAAD35}"/>
              </a:ext>
            </a:extLst>
          </p:cNvPr>
          <p:cNvSpPr txBox="1"/>
          <p:nvPr/>
        </p:nvSpPr>
        <p:spPr>
          <a:xfrm>
            <a:off x="4452289" y="3176657"/>
            <a:ext cx="132335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Pause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984E462-6EF0-AB43-BDFF-BB777A935620}"/>
              </a:ext>
            </a:extLst>
          </p:cNvPr>
          <p:cNvSpPr txBox="1"/>
          <p:nvPr/>
        </p:nvSpPr>
        <p:spPr>
          <a:xfrm>
            <a:off x="1813461" y="4293701"/>
            <a:ext cx="100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5C2EA31-E6B3-AD40-8F7A-9B8F84ADA1D8}"/>
              </a:ext>
            </a:extLst>
          </p:cNvPr>
          <p:cNvSpPr txBox="1"/>
          <p:nvPr/>
        </p:nvSpPr>
        <p:spPr>
          <a:xfrm>
            <a:off x="3023444" y="4286692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Musik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02EF8D1-4B2A-5042-95ED-A3EC642CFB95}"/>
              </a:ext>
            </a:extLst>
          </p:cNvPr>
          <p:cNvSpPr txBox="1"/>
          <p:nvPr/>
        </p:nvSpPr>
        <p:spPr>
          <a:xfrm>
            <a:off x="4402691" y="42821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Geographie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12B919C-E2A8-B743-95F9-B4A1D7B61654}"/>
              </a:ext>
            </a:extLst>
          </p:cNvPr>
          <p:cNvSpPr txBox="1"/>
          <p:nvPr/>
        </p:nvSpPr>
        <p:spPr>
          <a:xfrm>
            <a:off x="5908395" y="4269328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Sport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496E1CC-F1C6-234B-B6B7-95F119D1482A}"/>
              </a:ext>
            </a:extLst>
          </p:cNvPr>
          <p:cNvSpPr txBox="1"/>
          <p:nvPr/>
        </p:nvSpPr>
        <p:spPr>
          <a:xfrm>
            <a:off x="119531" y="4293701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12.05-12.50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C694188-B890-D54A-92BC-EE2B1FCCDF66}"/>
              </a:ext>
            </a:extLst>
          </p:cNvPr>
          <p:cNvSpPr txBox="1"/>
          <p:nvPr/>
        </p:nvSpPr>
        <p:spPr>
          <a:xfrm>
            <a:off x="1921449" y="3911570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Lüz</a:t>
            </a:r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79BD21B-701B-6141-8FC0-6C33AC00B212}"/>
              </a:ext>
            </a:extLst>
          </p:cNvPr>
          <p:cNvSpPr txBox="1"/>
          <p:nvPr/>
        </p:nvSpPr>
        <p:spPr>
          <a:xfrm>
            <a:off x="3106575" y="3864828"/>
            <a:ext cx="1195395" cy="37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Deutsch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B5B478DA-1DA8-9F42-A8B0-EB9E05A3CC1F}"/>
              </a:ext>
            </a:extLst>
          </p:cNvPr>
          <p:cNvSpPr txBox="1"/>
          <p:nvPr/>
        </p:nvSpPr>
        <p:spPr>
          <a:xfrm>
            <a:off x="4386446" y="3875571"/>
            <a:ext cx="132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Geographie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A842399-A851-1549-8D21-54167A55B547}"/>
              </a:ext>
            </a:extLst>
          </p:cNvPr>
          <p:cNvSpPr txBox="1"/>
          <p:nvPr/>
        </p:nvSpPr>
        <p:spPr>
          <a:xfrm>
            <a:off x="5818713" y="3884162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Sport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CA72010-33EA-AE49-8C6B-B490539C261C}"/>
              </a:ext>
            </a:extLst>
          </p:cNvPr>
          <p:cNvSpPr txBox="1"/>
          <p:nvPr/>
        </p:nvSpPr>
        <p:spPr>
          <a:xfrm>
            <a:off x="127269" y="3895290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11.20-12.05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C4C3389-19FD-964A-8627-CB1D0158E99D}"/>
              </a:ext>
            </a:extLst>
          </p:cNvPr>
          <p:cNvSpPr txBox="1"/>
          <p:nvPr/>
        </p:nvSpPr>
        <p:spPr>
          <a:xfrm>
            <a:off x="1504481" y="3522841"/>
            <a:ext cx="140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 (Üb)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0556FC5-34AB-FB40-BA77-3F4AD50B7F8D}"/>
              </a:ext>
            </a:extLst>
          </p:cNvPr>
          <p:cNvSpPr txBox="1"/>
          <p:nvPr/>
        </p:nvSpPr>
        <p:spPr>
          <a:xfrm>
            <a:off x="3250183" y="3495167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Religion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A3D23053-71EA-4444-AD1D-1DA9D1750A9A}"/>
              </a:ext>
            </a:extLst>
          </p:cNvPr>
          <p:cNvSpPr txBox="1"/>
          <p:nvPr/>
        </p:nvSpPr>
        <p:spPr>
          <a:xfrm>
            <a:off x="4618854" y="3486265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Lüz</a:t>
            </a:r>
            <a:endParaRPr lang="de-DE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EF38103-06CD-2E41-BF4D-63F62F8967AF}"/>
              </a:ext>
            </a:extLst>
          </p:cNvPr>
          <p:cNvSpPr txBox="1"/>
          <p:nvPr/>
        </p:nvSpPr>
        <p:spPr>
          <a:xfrm>
            <a:off x="6099992" y="3486373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Englisch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3462D595-37F1-F549-8E95-7E2210EAB0A2}"/>
              </a:ext>
            </a:extLst>
          </p:cNvPr>
          <p:cNvSpPr txBox="1"/>
          <p:nvPr/>
        </p:nvSpPr>
        <p:spPr>
          <a:xfrm>
            <a:off x="127269" y="3504125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10.35-11.20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F35A8FD-6B0E-7C46-B71C-C1F6B2990C02}"/>
              </a:ext>
            </a:extLst>
          </p:cNvPr>
          <p:cNvSpPr txBox="1"/>
          <p:nvPr/>
        </p:nvSpPr>
        <p:spPr>
          <a:xfrm>
            <a:off x="7420541" y="2848222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Lüz</a:t>
            </a:r>
            <a:endParaRPr lang="de-DE" dirty="0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970F2331-9354-9249-8CD5-51099A9134AD}"/>
              </a:ext>
            </a:extLst>
          </p:cNvPr>
          <p:cNvSpPr txBox="1"/>
          <p:nvPr/>
        </p:nvSpPr>
        <p:spPr>
          <a:xfrm>
            <a:off x="7397097" y="2452459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21133123-AFC0-444E-A727-5B4E73174706}"/>
              </a:ext>
            </a:extLst>
          </p:cNvPr>
          <p:cNvSpPr txBox="1"/>
          <p:nvPr/>
        </p:nvSpPr>
        <p:spPr>
          <a:xfrm>
            <a:off x="7612138" y="2065267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1742465B-8039-4647-99AA-415FCF92D0C8}"/>
              </a:ext>
            </a:extLst>
          </p:cNvPr>
          <p:cNvSpPr txBox="1"/>
          <p:nvPr/>
        </p:nvSpPr>
        <p:spPr>
          <a:xfrm>
            <a:off x="7431493" y="4260973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Klassenrat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67C260E3-99F9-6140-B870-739FF6BE568B}"/>
              </a:ext>
            </a:extLst>
          </p:cNvPr>
          <p:cNvSpPr txBox="1"/>
          <p:nvPr/>
        </p:nvSpPr>
        <p:spPr>
          <a:xfrm>
            <a:off x="7341811" y="3875807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Deutsch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F28BF128-E47B-0341-B6EA-451FB0BA6A6F}"/>
              </a:ext>
            </a:extLst>
          </p:cNvPr>
          <p:cNvSpPr txBox="1"/>
          <p:nvPr/>
        </p:nvSpPr>
        <p:spPr>
          <a:xfrm>
            <a:off x="7623090" y="3478018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412089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53DC33-5997-EC42-91EE-29304E6711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49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9835F8B-B131-2F4C-88AF-1D645DF45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75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F054316-DC87-294B-9D72-2CDBD075F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1188477-0889-604C-BCAB-DF4CA67E20C2}"/>
              </a:ext>
            </a:extLst>
          </p:cNvPr>
          <p:cNvSpPr txBox="1"/>
          <p:nvPr/>
        </p:nvSpPr>
        <p:spPr>
          <a:xfrm>
            <a:off x="2010506" y="6242545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Sport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3ABF7-578B-0A4A-9197-BC30CDF4205B}"/>
              </a:ext>
            </a:extLst>
          </p:cNvPr>
          <p:cNvSpPr txBox="1"/>
          <p:nvPr/>
        </p:nvSpPr>
        <p:spPr>
          <a:xfrm>
            <a:off x="3053862" y="6242546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4A7EBB"/>
                </a:solidFill>
              </a:rPr>
              <a:t>Studierzeit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4C48FE-2B57-BE49-AAED-4A4920A36B51}"/>
              </a:ext>
            </a:extLst>
          </p:cNvPr>
          <p:cNvSpPr txBox="1"/>
          <p:nvPr/>
        </p:nvSpPr>
        <p:spPr>
          <a:xfrm>
            <a:off x="4428393" y="62425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4A7EBB"/>
                </a:solidFill>
              </a:rPr>
              <a:t>Studierzeit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C5203B-7455-7F46-AAED-A3665091F7B7}"/>
              </a:ext>
            </a:extLst>
          </p:cNvPr>
          <p:cNvSpPr txBox="1"/>
          <p:nvPr/>
        </p:nvSpPr>
        <p:spPr>
          <a:xfrm>
            <a:off x="5861541" y="62425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Kunst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D44C54-0B6B-194C-9D9B-1284227A55F7}"/>
              </a:ext>
            </a:extLst>
          </p:cNvPr>
          <p:cNvSpPr txBox="1"/>
          <p:nvPr/>
        </p:nvSpPr>
        <p:spPr>
          <a:xfrm>
            <a:off x="307728" y="6242545"/>
            <a:ext cx="115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15.15-16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8794551-E817-8348-B472-C188702FFEA2}"/>
              </a:ext>
            </a:extLst>
          </p:cNvPr>
          <p:cNvSpPr txBox="1"/>
          <p:nvPr/>
        </p:nvSpPr>
        <p:spPr>
          <a:xfrm>
            <a:off x="1701307" y="5873213"/>
            <a:ext cx="127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4A7EBB"/>
                </a:solidFill>
              </a:rPr>
              <a:t>Studierzeit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3F3B7F8-50AD-EF4B-96A1-3B738D0F6EAD}"/>
              </a:ext>
            </a:extLst>
          </p:cNvPr>
          <p:cNvSpPr txBox="1"/>
          <p:nvPr/>
        </p:nvSpPr>
        <p:spPr>
          <a:xfrm>
            <a:off x="3059721" y="5838045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Mathe (Üb)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6EFA008-3BEE-174F-8BEF-2F2611011448}"/>
              </a:ext>
            </a:extLst>
          </p:cNvPr>
          <p:cNvSpPr txBox="1"/>
          <p:nvPr/>
        </p:nvSpPr>
        <p:spPr>
          <a:xfrm>
            <a:off x="4561744" y="5838044"/>
            <a:ext cx="97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Projekte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E13A99E-7856-2B42-ABB2-738946B681E5}"/>
              </a:ext>
            </a:extLst>
          </p:cNvPr>
          <p:cNvSpPr txBox="1"/>
          <p:nvPr/>
        </p:nvSpPr>
        <p:spPr>
          <a:xfrm>
            <a:off x="5838097" y="5846782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4A7EBB"/>
                </a:solidFill>
              </a:rPr>
              <a:t>Studierzeit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B9FDBFA-23EF-124F-A441-07794FA5439A}"/>
              </a:ext>
            </a:extLst>
          </p:cNvPr>
          <p:cNvSpPr txBox="1"/>
          <p:nvPr/>
        </p:nvSpPr>
        <p:spPr>
          <a:xfrm>
            <a:off x="128217" y="5855520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14.30-15.15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C9EE15-1CFB-274E-A6CE-63E469203061}"/>
              </a:ext>
            </a:extLst>
          </p:cNvPr>
          <p:cNvSpPr txBox="1"/>
          <p:nvPr/>
        </p:nvSpPr>
        <p:spPr>
          <a:xfrm>
            <a:off x="1799493" y="5468603"/>
            <a:ext cx="96275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9D0A99-0338-614D-82B1-89B36D758AA1}"/>
              </a:ext>
            </a:extLst>
          </p:cNvPr>
          <p:cNvSpPr txBox="1"/>
          <p:nvPr/>
        </p:nvSpPr>
        <p:spPr>
          <a:xfrm>
            <a:off x="3290886" y="5468384"/>
            <a:ext cx="79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Mathe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DE39140-C905-E443-A4EA-3A7E2D4C4555}"/>
              </a:ext>
            </a:extLst>
          </p:cNvPr>
          <p:cNvSpPr txBox="1"/>
          <p:nvPr/>
        </p:nvSpPr>
        <p:spPr>
          <a:xfrm>
            <a:off x="4572000" y="5459482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Projekte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6F2532-0900-FC4B-922C-B6420A5E1489}"/>
              </a:ext>
            </a:extLst>
          </p:cNvPr>
          <p:cNvSpPr txBox="1"/>
          <p:nvPr/>
        </p:nvSpPr>
        <p:spPr>
          <a:xfrm>
            <a:off x="6053138" y="5459590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25C884B-2909-7C4F-9E1E-C32C2D8918A8}"/>
              </a:ext>
            </a:extLst>
          </p:cNvPr>
          <p:cNvSpPr txBox="1"/>
          <p:nvPr/>
        </p:nvSpPr>
        <p:spPr>
          <a:xfrm>
            <a:off x="128217" y="5451127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13.45-14.30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F837B28-585E-3D4D-9057-020F26681620}"/>
              </a:ext>
            </a:extLst>
          </p:cNvPr>
          <p:cNvSpPr/>
          <p:nvPr/>
        </p:nvSpPr>
        <p:spPr>
          <a:xfrm>
            <a:off x="1701307" y="4620641"/>
            <a:ext cx="7043004" cy="816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D19E3AE-51DE-1C4C-8778-A8445FB874BD}"/>
              </a:ext>
            </a:extLst>
          </p:cNvPr>
          <p:cNvSpPr txBox="1"/>
          <p:nvPr/>
        </p:nvSpPr>
        <p:spPr>
          <a:xfrm>
            <a:off x="2757851" y="4704296"/>
            <a:ext cx="4486799" cy="65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MITTAGSPAUSE</a:t>
            </a:r>
          </a:p>
          <a:p>
            <a:pPr algn="ctr"/>
            <a:r>
              <a:rPr lang="de-DE" dirty="0"/>
              <a:t>Wahlkurse, Neigungsgruppen, Freizeitbereich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CE9CA8B-3140-BD45-A693-DBA66C04C966}"/>
              </a:ext>
            </a:extLst>
          </p:cNvPr>
          <p:cNvSpPr/>
          <p:nvPr/>
        </p:nvSpPr>
        <p:spPr>
          <a:xfrm>
            <a:off x="1537007" y="1740939"/>
            <a:ext cx="704300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9891CF1-7725-3A44-AB2B-F919CFB7BC44}"/>
              </a:ext>
            </a:extLst>
          </p:cNvPr>
          <p:cNvSpPr txBox="1"/>
          <p:nvPr/>
        </p:nvSpPr>
        <p:spPr>
          <a:xfrm>
            <a:off x="4376990" y="1667314"/>
            <a:ext cx="132335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Ankommen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8508675-32C1-4D42-9FBB-AD3F830BA576}"/>
              </a:ext>
            </a:extLst>
          </p:cNvPr>
          <p:cNvSpPr txBox="1"/>
          <p:nvPr/>
        </p:nvSpPr>
        <p:spPr>
          <a:xfrm>
            <a:off x="1802509" y="2880950"/>
            <a:ext cx="100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6DA1D37-B642-C344-8253-F11B72C95B3E}"/>
              </a:ext>
            </a:extLst>
          </p:cNvPr>
          <p:cNvSpPr txBox="1"/>
          <p:nvPr/>
        </p:nvSpPr>
        <p:spPr>
          <a:xfrm>
            <a:off x="3012492" y="2873941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Lernbüro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D0B590-B8C5-6D49-84F9-86C323CCB89D}"/>
              </a:ext>
            </a:extLst>
          </p:cNvPr>
          <p:cNvSpPr txBox="1"/>
          <p:nvPr/>
        </p:nvSpPr>
        <p:spPr>
          <a:xfrm>
            <a:off x="4464295" y="28565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F0EFCEC-8E04-744E-97B6-D2285319F9DC}"/>
              </a:ext>
            </a:extLst>
          </p:cNvPr>
          <p:cNvSpPr txBox="1"/>
          <p:nvPr/>
        </p:nvSpPr>
        <p:spPr>
          <a:xfrm>
            <a:off x="5897443" y="28565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Lernbüro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9F08C17-BDE4-8E42-BCE7-25A89DF3E09D}"/>
              </a:ext>
            </a:extLst>
          </p:cNvPr>
          <p:cNvSpPr txBox="1"/>
          <p:nvPr/>
        </p:nvSpPr>
        <p:spPr>
          <a:xfrm>
            <a:off x="218062" y="2869534"/>
            <a:ext cx="119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9.30-10.15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91C1C89-1846-1543-8E10-C4A725DD2A0A}"/>
              </a:ext>
            </a:extLst>
          </p:cNvPr>
          <p:cNvSpPr txBox="1"/>
          <p:nvPr/>
        </p:nvSpPr>
        <p:spPr>
          <a:xfrm>
            <a:off x="1910497" y="2498819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Musik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6ED2969-9E3E-4144-A1BD-2DF2C9B7F831}"/>
              </a:ext>
            </a:extLst>
          </p:cNvPr>
          <p:cNvSpPr txBox="1"/>
          <p:nvPr/>
        </p:nvSpPr>
        <p:spPr>
          <a:xfrm>
            <a:off x="3095623" y="2452077"/>
            <a:ext cx="1195395" cy="37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CE4B0B2-626D-CE4D-AF64-4EFD0109E555}"/>
              </a:ext>
            </a:extLst>
          </p:cNvPr>
          <p:cNvSpPr txBox="1"/>
          <p:nvPr/>
        </p:nvSpPr>
        <p:spPr>
          <a:xfrm>
            <a:off x="4597646" y="2452076"/>
            <a:ext cx="97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Kunst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5D73BB8-66E5-0C4D-B25E-8AE0796642EA}"/>
              </a:ext>
            </a:extLst>
          </p:cNvPr>
          <p:cNvSpPr txBox="1"/>
          <p:nvPr/>
        </p:nvSpPr>
        <p:spPr>
          <a:xfrm>
            <a:off x="5873999" y="2460814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733C9C8-69DC-1749-8BAA-C90BEE4AFC03}"/>
              </a:ext>
            </a:extLst>
          </p:cNvPr>
          <p:cNvSpPr txBox="1"/>
          <p:nvPr/>
        </p:nvSpPr>
        <p:spPr>
          <a:xfrm>
            <a:off x="164119" y="2469552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8.45-9.30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75D6010-94B6-6846-BF67-64EA9063BC4E}"/>
              </a:ext>
            </a:extLst>
          </p:cNvPr>
          <p:cNvSpPr txBox="1"/>
          <p:nvPr/>
        </p:nvSpPr>
        <p:spPr>
          <a:xfrm>
            <a:off x="1597273" y="2096756"/>
            <a:ext cx="136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Morgenkreis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6551204-E0BA-1242-9009-992EDF1BB15D}"/>
              </a:ext>
            </a:extLst>
          </p:cNvPr>
          <p:cNvSpPr txBox="1"/>
          <p:nvPr/>
        </p:nvSpPr>
        <p:spPr>
          <a:xfrm>
            <a:off x="3239231" y="2082416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Englisch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386C39E-6D6D-8A46-A56E-7CEDEE4C1D8A}"/>
              </a:ext>
            </a:extLst>
          </p:cNvPr>
          <p:cNvSpPr txBox="1"/>
          <p:nvPr/>
        </p:nvSpPr>
        <p:spPr>
          <a:xfrm>
            <a:off x="4607902" y="2073514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BD965CE-B691-644F-A8D0-64E8D8E3B4A9}"/>
              </a:ext>
            </a:extLst>
          </p:cNvPr>
          <p:cNvSpPr txBox="1"/>
          <p:nvPr/>
        </p:nvSpPr>
        <p:spPr>
          <a:xfrm>
            <a:off x="6089040" y="2073622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NuT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4171368-A078-6E46-8BE3-C9080793C29B}"/>
              </a:ext>
            </a:extLst>
          </p:cNvPr>
          <p:cNvSpPr txBox="1"/>
          <p:nvPr/>
        </p:nvSpPr>
        <p:spPr>
          <a:xfrm>
            <a:off x="164119" y="2065159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8.00-8.45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FFF1D50-D3E5-BE43-9E4F-B9FF57CA3BC6}"/>
              </a:ext>
            </a:extLst>
          </p:cNvPr>
          <p:cNvSpPr/>
          <p:nvPr/>
        </p:nvSpPr>
        <p:spPr>
          <a:xfrm>
            <a:off x="1612306" y="3250282"/>
            <a:ext cx="704300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6A329AB-28BB-6542-9B0B-9FE92EFAAD35}"/>
              </a:ext>
            </a:extLst>
          </p:cNvPr>
          <p:cNvSpPr txBox="1"/>
          <p:nvPr/>
        </p:nvSpPr>
        <p:spPr>
          <a:xfrm>
            <a:off x="4452289" y="3176657"/>
            <a:ext cx="132335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Pause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984E462-6EF0-AB43-BDFF-BB777A935620}"/>
              </a:ext>
            </a:extLst>
          </p:cNvPr>
          <p:cNvSpPr txBox="1"/>
          <p:nvPr/>
        </p:nvSpPr>
        <p:spPr>
          <a:xfrm>
            <a:off x="1813461" y="4293701"/>
            <a:ext cx="100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5C2EA31-E6B3-AD40-8F7A-9B8F84ADA1D8}"/>
              </a:ext>
            </a:extLst>
          </p:cNvPr>
          <p:cNvSpPr txBox="1"/>
          <p:nvPr/>
        </p:nvSpPr>
        <p:spPr>
          <a:xfrm>
            <a:off x="3023444" y="4286692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Musik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02EF8D1-4B2A-5042-95ED-A3EC642CFB95}"/>
              </a:ext>
            </a:extLst>
          </p:cNvPr>
          <p:cNvSpPr txBox="1"/>
          <p:nvPr/>
        </p:nvSpPr>
        <p:spPr>
          <a:xfrm>
            <a:off x="4402691" y="4282177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Geographie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12B919C-E2A8-B743-95F9-B4A1D7B61654}"/>
              </a:ext>
            </a:extLst>
          </p:cNvPr>
          <p:cNvSpPr txBox="1"/>
          <p:nvPr/>
        </p:nvSpPr>
        <p:spPr>
          <a:xfrm>
            <a:off x="5908395" y="4269328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Sport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496E1CC-F1C6-234B-B6B7-95F119D1482A}"/>
              </a:ext>
            </a:extLst>
          </p:cNvPr>
          <p:cNvSpPr txBox="1"/>
          <p:nvPr/>
        </p:nvSpPr>
        <p:spPr>
          <a:xfrm>
            <a:off x="119531" y="4293701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12.05-12.50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C694188-B890-D54A-92BC-EE2B1FCCDF66}"/>
              </a:ext>
            </a:extLst>
          </p:cNvPr>
          <p:cNvSpPr txBox="1"/>
          <p:nvPr/>
        </p:nvSpPr>
        <p:spPr>
          <a:xfrm>
            <a:off x="1921449" y="3911570"/>
            <a:ext cx="74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Lüz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79BD21B-701B-6141-8FC0-6C33AC00B212}"/>
              </a:ext>
            </a:extLst>
          </p:cNvPr>
          <p:cNvSpPr txBox="1"/>
          <p:nvPr/>
        </p:nvSpPr>
        <p:spPr>
          <a:xfrm>
            <a:off x="3106575" y="3864828"/>
            <a:ext cx="1195395" cy="37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Deutsch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B5B478DA-1DA8-9F42-A8B0-EB9E05A3CC1F}"/>
              </a:ext>
            </a:extLst>
          </p:cNvPr>
          <p:cNvSpPr txBox="1"/>
          <p:nvPr/>
        </p:nvSpPr>
        <p:spPr>
          <a:xfrm>
            <a:off x="4386446" y="3875571"/>
            <a:ext cx="132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Geographie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A842399-A851-1549-8D21-54167A55B547}"/>
              </a:ext>
            </a:extLst>
          </p:cNvPr>
          <p:cNvSpPr txBox="1"/>
          <p:nvPr/>
        </p:nvSpPr>
        <p:spPr>
          <a:xfrm>
            <a:off x="5818713" y="3884162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Sport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CA72010-33EA-AE49-8C6B-B490539C261C}"/>
              </a:ext>
            </a:extLst>
          </p:cNvPr>
          <p:cNvSpPr txBox="1"/>
          <p:nvPr/>
        </p:nvSpPr>
        <p:spPr>
          <a:xfrm>
            <a:off x="127269" y="3895290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11.20-12.05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C4C3389-19FD-964A-8627-CB1D0158E99D}"/>
              </a:ext>
            </a:extLst>
          </p:cNvPr>
          <p:cNvSpPr txBox="1"/>
          <p:nvPr/>
        </p:nvSpPr>
        <p:spPr>
          <a:xfrm>
            <a:off x="1504481" y="3522841"/>
            <a:ext cx="140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 (Üb)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0556FC5-34AB-FB40-BA77-3F4AD50B7F8D}"/>
              </a:ext>
            </a:extLst>
          </p:cNvPr>
          <p:cNvSpPr txBox="1"/>
          <p:nvPr/>
        </p:nvSpPr>
        <p:spPr>
          <a:xfrm>
            <a:off x="3250183" y="3495167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Religion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A3D23053-71EA-4444-AD1D-1DA9D1750A9A}"/>
              </a:ext>
            </a:extLst>
          </p:cNvPr>
          <p:cNvSpPr txBox="1"/>
          <p:nvPr/>
        </p:nvSpPr>
        <p:spPr>
          <a:xfrm>
            <a:off x="4618854" y="3486265"/>
            <a:ext cx="9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Lüz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EF38103-06CD-2E41-BF4D-63F62F8967AF}"/>
              </a:ext>
            </a:extLst>
          </p:cNvPr>
          <p:cNvSpPr txBox="1"/>
          <p:nvPr/>
        </p:nvSpPr>
        <p:spPr>
          <a:xfrm>
            <a:off x="6099992" y="3486373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Englisch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3462D595-37F1-F549-8E95-7E2210EAB0A2}"/>
              </a:ext>
            </a:extLst>
          </p:cNvPr>
          <p:cNvSpPr txBox="1"/>
          <p:nvPr/>
        </p:nvSpPr>
        <p:spPr>
          <a:xfrm>
            <a:off x="127269" y="3504125"/>
            <a:ext cx="130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10.35-11.20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F35A8FD-6B0E-7C46-B71C-C1F6B2990C02}"/>
              </a:ext>
            </a:extLst>
          </p:cNvPr>
          <p:cNvSpPr txBox="1"/>
          <p:nvPr/>
        </p:nvSpPr>
        <p:spPr>
          <a:xfrm>
            <a:off x="7420541" y="2848222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Lüz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970F2331-9354-9249-8CD5-51099A9134AD}"/>
              </a:ext>
            </a:extLst>
          </p:cNvPr>
          <p:cNvSpPr txBox="1"/>
          <p:nvPr/>
        </p:nvSpPr>
        <p:spPr>
          <a:xfrm>
            <a:off x="7397097" y="2452459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Mathe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21133123-AFC0-444E-A727-5B4E73174706}"/>
              </a:ext>
            </a:extLst>
          </p:cNvPr>
          <p:cNvSpPr txBox="1"/>
          <p:nvPr/>
        </p:nvSpPr>
        <p:spPr>
          <a:xfrm>
            <a:off x="7612138" y="2065267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Englisch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1742465B-8039-4647-99AA-415FCF92D0C8}"/>
              </a:ext>
            </a:extLst>
          </p:cNvPr>
          <p:cNvSpPr txBox="1"/>
          <p:nvPr/>
        </p:nvSpPr>
        <p:spPr>
          <a:xfrm>
            <a:off x="7431493" y="4260973"/>
            <a:ext cx="1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Klassenrat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67C260E3-99F9-6140-B870-739FF6BE568B}"/>
              </a:ext>
            </a:extLst>
          </p:cNvPr>
          <p:cNvSpPr txBox="1"/>
          <p:nvPr/>
        </p:nvSpPr>
        <p:spPr>
          <a:xfrm>
            <a:off x="7341811" y="3875807"/>
            <a:ext cx="14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Deutsch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F28BF128-E47B-0341-B6EA-451FB0BA6A6F}"/>
              </a:ext>
            </a:extLst>
          </p:cNvPr>
          <p:cNvSpPr txBox="1"/>
          <p:nvPr/>
        </p:nvSpPr>
        <p:spPr>
          <a:xfrm>
            <a:off x="7623090" y="3478018"/>
            <a:ext cx="973018" cy="36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197138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6CA0C9-2884-8943-ABA8-7740438081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9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64918A-26DD-0242-8BC0-747B9257F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94" y="945292"/>
            <a:ext cx="7886412" cy="49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3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811073-C60F-9B47-BA4C-3DC63E0ABB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65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CBE6D49-1B8D-8E4B-A958-811D209EE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1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12AA29-279A-4442-ABD2-09823A779E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1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B03174E-692F-BE4D-ADBA-7B2958386B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4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401FC533-93EA-824D-97FF-5928915DB866}"/>
              </a:ext>
            </a:extLst>
          </p:cNvPr>
          <p:cNvSpPr txBox="1"/>
          <p:nvPr/>
        </p:nvSpPr>
        <p:spPr>
          <a:xfrm>
            <a:off x="654373" y="1387121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Betreuung der</a:t>
            </a:r>
          </a:p>
          <a:p>
            <a:pPr algn="ctr"/>
            <a:r>
              <a:rPr lang="de-DE" sz="2400" b="1" dirty="0">
                <a:latin typeface="Amble" pitchFamily="2" charset="0"/>
              </a:rPr>
              <a:t>mündlichen</a:t>
            </a:r>
            <a:r>
              <a:rPr lang="de-DE" sz="2400" dirty="0">
                <a:latin typeface="Amble" pitchFamily="2" charset="0"/>
              </a:rPr>
              <a:t> Hausaufgabe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56563C-24A9-6549-A4AE-629CA2B5C8B8}"/>
              </a:ext>
            </a:extLst>
          </p:cNvPr>
          <p:cNvSpPr txBox="1"/>
          <p:nvPr/>
        </p:nvSpPr>
        <p:spPr>
          <a:xfrm>
            <a:off x="769131" y="3289254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Weitergehende</a:t>
            </a:r>
          </a:p>
          <a:p>
            <a:pPr algn="ctr"/>
            <a:r>
              <a:rPr lang="de-DE" sz="2200" dirty="0">
                <a:latin typeface="Amble" pitchFamily="2" charset="0"/>
              </a:rPr>
              <a:t>Förderung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9FD63F0-01DF-8D48-9BEC-0CBAF50F5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487" y="2224705"/>
            <a:ext cx="2911348" cy="639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1F633C2-6DB9-3849-B5EC-9074FD70481F}"/>
              </a:ext>
            </a:extLst>
          </p:cNvPr>
          <p:cNvSpPr txBox="1"/>
          <p:nvPr/>
        </p:nvSpPr>
        <p:spPr>
          <a:xfrm>
            <a:off x="4115157" y="2515159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Vorbereitung </a:t>
            </a:r>
            <a:r>
              <a:rPr lang="de-DE" sz="2400" dirty="0">
                <a:latin typeface="Amble" pitchFamily="2" charset="0"/>
              </a:rPr>
              <a:t>auf</a:t>
            </a:r>
          </a:p>
          <a:p>
            <a:pPr algn="ctr"/>
            <a:r>
              <a:rPr lang="de-DE" sz="2400" dirty="0">
                <a:latin typeface="Amble" pitchFamily="2" charset="0"/>
              </a:rPr>
              <a:t>Klassenarbeiten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9ECB05A-0C46-0D42-B716-87ED05947B63}"/>
              </a:ext>
            </a:extLst>
          </p:cNvPr>
          <p:cNvSpPr txBox="1"/>
          <p:nvPr/>
        </p:nvSpPr>
        <p:spPr>
          <a:xfrm>
            <a:off x="3997929" y="4533026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Bildungs- und</a:t>
            </a:r>
          </a:p>
          <a:p>
            <a:pPr algn="ctr"/>
            <a:r>
              <a:rPr lang="de-DE" sz="2400" dirty="0">
                <a:latin typeface="Amble" pitchFamily="2" charset="0"/>
              </a:rPr>
              <a:t>Erziehungs</a:t>
            </a:r>
            <a:r>
              <a:rPr lang="de-DE" sz="2400" b="1" dirty="0">
                <a:latin typeface="Amble" pitchFamily="2" charset="0"/>
              </a:rPr>
              <a:t>partnerschaft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4F396DE-CDE5-8442-9163-D085D40A7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302" y="3284718"/>
            <a:ext cx="2911348" cy="6398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E2A2BE-0BDD-354D-AA2E-FAB654DC4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686" y="5335312"/>
            <a:ext cx="2612644" cy="5742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D33E48B-3607-6841-B425-5E417645FD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069" y="4015309"/>
            <a:ext cx="2911348" cy="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2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87CE64C-D9F9-B346-B48A-6CDF9806A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570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8D49297-1D47-C740-9802-88167E7FC5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844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DC5CF3C-99C2-5C46-A662-0899AFC17B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9C740FC-EAB2-9542-9E14-D2489288A1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27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A7BB99D-3A38-8947-84AA-784C17192A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9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B451D99-9E83-CE43-B3EC-10540C7AB3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07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85900" y="4921638"/>
            <a:ext cx="225271" cy="530235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b="1" dirty="0">
              <a:solidFill>
                <a:srgbClr val="6B4133"/>
              </a:solidFill>
            </a:endParaRPr>
          </a:p>
          <a:p>
            <a:pPr marL="0" indent="0">
              <a:buNone/>
            </a:pPr>
            <a:endParaRPr lang="de-DE" sz="1200" dirty="0"/>
          </a:p>
          <a:p>
            <a:pPr marL="214313" indent="-214313"/>
            <a:endParaRPr lang="de-DE" sz="1200" dirty="0"/>
          </a:p>
          <a:p>
            <a:pPr marL="214313" indent="-214313"/>
            <a:endParaRPr lang="de-DE" sz="1200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99D3F2-1437-C74D-8ED9-7A9BEC041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34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717787" y="1130629"/>
            <a:ext cx="4852358" cy="116672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de-DE" sz="3200" b="1" dirty="0">
                <a:solidFill>
                  <a:srgbClr val="314F84"/>
                </a:solidFill>
              </a:rPr>
              <a:t>Internationales heißt…</a:t>
            </a:r>
          </a:p>
          <a:p>
            <a:endParaRPr lang="de-DE" sz="3200" b="1" dirty="0">
              <a:solidFill>
                <a:srgbClr val="314F8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39B682-319C-8346-BD62-5BC1B189AF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01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85900" y="2057401"/>
            <a:ext cx="3780000" cy="3394472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sz="1200" dirty="0"/>
          </a:p>
          <a:p>
            <a:endParaRPr lang="de-DE" b="1" dirty="0">
              <a:solidFill>
                <a:srgbClr val="6B4133"/>
              </a:solidFill>
            </a:endParaRPr>
          </a:p>
          <a:p>
            <a:pPr marL="0" indent="0">
              <a:buNone/>
            </a:pPr>
            <a:endParaRPr lang="de-DE" sz="1200" dirty="0"/>
          </a:p>
          <a:p>
            <a:pPr marL="214313" indent="-214313"/>
            <a:endParaRPr lang="de-DE" sz="1200" dirty="0"/>
          </a:p>
          <a:p>
            <a:pPr marL="214313" indent="-214313"/>
            <a:endParaRPr lang="de-DE" sz="1200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BF3B1C-CAAA-0C47-B883-07FB126D83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13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88D0834-2FC4-AE46-BB0D-708FEEB413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4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8018BD7-4638-7B4B-B66F-D49DD3D6CF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41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B350C60-D396-D24A-9F2F-C6C52FFFD1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9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DD468812-A155-8445-8833-8B7E4DC6E4C7}"/>
              </a:ext>
            </a:extLst>
          </p:cNvPr>
          <p:cNvSpPr txBox="1"/>
          <p:nvPr/>
        </p:nvSpPr>
        <p:spPr>
          <a:xfrm>
            <a:off x="1228948" y="1333976"/>
            <a:ext cx="440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Reger Elternkontakt</a:t>
            </a:r>
          </a:p>
          <a:p>
            <a:pPr algn="ctr"/>
            <a:r>
              <a:rPr lang="de-DE" sz="2400" dirty="0">
                <a:latin typeface="Amble" pitchFamily="2" charset="0"/>
              </a:rPr>
              <a:t>auf </a:t>
            </a:r>
            <a:r>
              <a:rPr lang="de-DE" sz="2400" b="1" dirty="0">
                <a:latin typeface="Amble" pitchFamily="2" charset="0"/>
              </a:rPr>
              <a:t>vielen Kanälen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1AE0C06-5EBF-084F-ACC4-18C9BA38EEDA}"/>
              </a:ext>
            </a:extLst>
          </p:cNvPr>
          <p:cNvSpPr txBox="1"/>
          <p:nvPr/>
        </p:nvSpPr>
        <p:spPr>
          <a:xfrm>
            <a:off x="4699343" y="2504732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mble" pitchFamily="2" charset="0"/>
              </a:rPr>
              <a:t>Tagesaktuelle</a:t>
            </a:r>
            <a:br>
              <a:rPr lang="de-DE" sz="2400" b="1" dirty="0">
                <a:latin typeface="Amble" pitchFamily="2" charset="0"/>
              </a:rPr>
            </a:br>
            <a:r>
              <a:rPr lang="de-DE" sz="2400" dirty="0">
                <a:latin typeface="Amble" pitchFamily="2" charset="0"/>
              </a:rPr>
              <a:t>Berichte &amp; Fotos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FD2BDD-9E45-4645-A3C3-613B5DC99EA7}"/>
              </a:ext>
            </a:extLst>
          </p:cNvPr>
          <p:cNvSpPr txBox="1"/>
          <p:nvPr/>
        </p:nvSpPr>
        <p:spPr>
          <a:xfrm>
            <a:off x="853499" y="3522271"/>
            <a:ext cx="4577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Amble" pitchFamily="2" charset="0"/>
              </a:rPr>
              <a:t>Auftritt auf</a:t>
            </a:r>
          </a:p>
          <a:p>
            <a:pPr algn="ctr"/>
            <a:r>
              <a:rPr lang="de-DE" sz="2200" b="1" dirty="0">
                <a:latin typeface="Amble" pitchFamily="2" charset="0"/>
              </a:rPr>
              <a:t>Sozialen Netzwerken</a:t>
            </a:r>
            <a:endParaRPr lang="de-DE" sz="2200" dirty="0">
              <a:latin typeface="Amble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E0B9A11-B54F-C64F-9C2D-9BED16C56D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037" y="2167521"/>
            <a:ext cx="2911348" cy="6398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2AA5FE5-8F6E-354D-84FE-DB8E824DE7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526" y="3303736"/>
            <a:ext cx="2612644" cy="574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885AB81-1DC6-1F45-B2A7-4FA7B22C4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423" y="4259719"/>
            <a:ext cx="2911348" cy="6398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2CA7EDA-1C1A-EB43-9046-9284C324B159}"/>
              </a:ext>
            </a:extLst>
          </p:cNvPr>
          <p:cNvSpPr txBox="1"/>
          <p:nvPr/>
        </p:nvSpPr>
        <p:spPr>
          <a:xfrm>
            <a:off x="4209847" y="4613661"/>
            <a:ext cx="382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mble" pitchFamily="2" charset="0"/>
              </a:rPr>
              <a:t>Wertschätzung von</a:t>
            </a:r>
          </a:p>
          <a:p>
            <a:pPr algn="ctr"/>
            <a:r>
              <a:rPr lang="de-DE" sz="2400" b="1" dirty="0">
                <a:latin typeface="Amble" pitchFamily="2" charset="0"/>
              </a:rPr>
              <a:t>persönlichem Kontakt</a:t>
            </a:r>
            <a:endParaRPr lang="de-DE" sz="2400" dirty="0">
              <a:latin typeface="Amble" pitchFamily="2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1994418-4F9A-BB4F-9D69-D2A292EE67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030" y="5412665"/>
            <a:ext cx="2612644" cy="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60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2C91A6-B557-9249-86A6-6BFF356BE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83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71F906-00AE-D94A-B5F6-82CE7EC8AC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52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9DE28FF-DD94-ED43-84BE-ED476A579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AE04C33-B4C5-E84F-805D-813F26884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2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A2F764-B58A-8E4E-8197-524B94492F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813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3379392-D14D-0F4E-B3D1-0F2F329C89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882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71A623-4536-6B4E-B48F-67CC9DF073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514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E2A362-E428-3045-9201-CC7BF8F186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1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2ED1CA-D17F-5B45-A6F0-FFCC261F78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52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22E542-16E3-CE41-A0F5-EFF0B95544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828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88CB8F9-8A7C-D84D-912F-93D67DC28E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828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368C175A-7EA7-5D45-88C9-796004FD88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7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86B0E22-F1F7-48EE-AA5F-0B418016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2281550"/>
            <a:ext cx="8229600" cy="4204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700" b="1" dirty="0"/>
              <a:t>Was ist Schulpastoral?</a:t>
            </a:r>
          </a:p>
          <a:p>
            <a:pPr marL="0" indent="0">
              <a:buNone/>
            </a:pPr>
            <a:endParaRPr lang="de-DE" sz="2700" b="1" i="1" dirty="0"/>
          </a:p>
          <a:p>
            <a:pPr marL="0" indent="0">
              <a:buNone/>
            </a:pPr>
            <a:r>
              <a:rPr lang="de-DE" sz="2400" dirty="0"/>
              <a:t>„Dienst der Kirche am Menschen im Handlungsfeld Schule“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Der Mensch steht im Mittelpunkt</a:t>
            </a:r>
          </a:p>
          <a:p>
            <a:pPr marL="0" indent="0">
              <a:buNone/>
            </a:pPr>
            <a:endParaRPr lang="de-DE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 Schule als Lebensraum, nicht nur als Lern- und</a:t>
            </a:r>
          </a:p>
          <a:p>
            <a:pPr marL="342900" lvl="1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Arbeitsplatz</a:t>
            </a:r>
            <a:endParaRPr lang="de-DE" sz="2400" dirty="0"/>
          </a:p>
          <a:p>
            <a:endParaRPr lang="de-DE" dirty="0"/>
          </a:p>
          <a:p>
            <a:pPr marL="342900" lvl="1" indent="0">
              <a:buNone/>
            </a:pPr>
            <a:endParaRPr lang="de-DE" sz="2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4DECF1-2BAC-1B42-BF19-3ADBDB5CDB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CEEBC1B-9480-5549-9283-B8BEC449B7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4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B89ADC5-4EDF-2347-A652-08271DB33B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09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8A1F64-A579-8042-AFDF-D2A3CE7F02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168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740D9B4-6AE5-404D-801A-BB0E614679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060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479523-50D2-3649-92C5-50E126472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559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802198-D06F-C249-8BD1-E765CBEB53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799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83244" y="2524254"/>
            <a:ext cx="8929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  </a:t>
            </a:r>
            <a:endParaRPr lang="de-DE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841037-E962-2D45-B99F-AC621A0CA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3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83244" y="2524254"/>
            <a:ext cx="8929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  </a:t>
            </a:r>
            <a:endParaRPr lang="de-DE" b="1" dirty="0">
              <a:solidFill>
                <a:srgbClr val="314F84"/>
              </a:solidFill>
              <a:latin typeface="Amble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ADECAE-7BF8-3246-ABAB-3BEBBF30C0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1825020D-84EC-314C-B617-DC163C3DF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Vorlage_MGF</Template>
  <TotalTime>0</TotalTime>
  <Words>523</Words>
  <Application>Microsoft Macintosh PowerPoint</Application>
  <PresentationFormat>Bildschirmpräsentation (4:3)</PresentationFormat>
  <Paragraphs>236</Paragraphs>
  <Slides>85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85</vt:i4>
      </vt:variant>
    </vt:vector>
  </HeadingPairs>
  <TitlesOfParts>
    <vt:vector size="93" baseType="lpstr">
      <vt:lpstr>Amble</vt:lpstr>
      <vt:lpstr>Arial</vt:lpstr>
      <vt:lpstr>Calibri</vt:lpstr>
      <vt:lpstr>Calibri Light</vt:lpstr>
      <vt:lpstr>Myriad Pro</vt:lpstr>
      <vt:lpstr>Wingdings</vt:lpstr>
      <vt:lpstr>Office-Design</vt:lpstr>
      <vt:lpstr>Benutzerdefiniertes Design</vt:lpstr>
      <vt:lpstr>Informationsabend 2020</vt:lpstr>
      <vt:lpstr>PowerPoint-Präsentation</vt:lpstr>
      <vt:lpstr>PowerPoint-Präsentation</vt:lpstr>
      <vt:lpstr>Das Maristen-Gymnasium Furth – Profil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„Eine Schule war noch niemals in New York“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Informationsabend 2017</dc:title>
  <dc:creator>Direktorat</dc:creator>
  <cp:lastModifiedBy>Microsoft Office User</cp:lastModifiedBy>
  <cp:revision>277</cp:revision>
  <dcterms:created xsi:type="dcterms:W3CDTF">2017-02-05T10:43:13Z</dcterms:created>
  <dcterms:modified xsi:type="dcterms:W3CDTF">2020-03-05T21:16:33Z</dcterms:modified>
</cp:coreProperties>
</file>